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77" r:id="rId1"/>
  </p:sldMasterIdLst>
  <p:notesMasterIdLst>
    <p:notesMasterId r:id="rId54"/>
  </p:notesMasterIdLst>
  <p:sldIdLst>
    <p:sldId id="491" r:id="rId2"/>
    <p:sldId id="507" r:id="rId3"/>
    <p:sldId id="258" r:id="rId4"/>
    <p:sldId id="460" r:id="rId5"/>
    <p:sldId id="454" r:id="rId6"/>
    <p:sldId id="260" r:id="rId7"/>
    <p:sldId id="461" r:id="rId8"/>
    <p:sldId id="414" r:id="rId9"/>
    <p:sldId id="455" r:id="rId10"/>
    <p:sldId id="457" r:id="rId11"/>
    <p:sldId id="456" r:id="rId12"/>
    <p:sldId id="458" r:id="rId13"/>
    <p:sldId id="493" r:id="rId14"/>
    <p:sldId id="497" r:id="rId15"/>
    <p:sldId id="499" r:id="rId16"/>
    <p:sldId id="502" r:id="rId17"/>
    <p:sldId id="503" r:id="rId18"/>
    <p:sldId id="528" r:id="rId19"/>
    <p:sldId id="518" r:id="rId20"/>
    <p:sldId id="520" r:id="rId21"/>
    <p:sldId id="521" r:id="rId22"/>
    <p:sldId id="539" r:id="rId23"/>
    <p:sldId id="560" r:id="rId24"/>
    <p:sldId id="540" r:id="rId25"/>
    <p:sldId id="522" r:id="rId26"/>
    <p:sldId id="533" r:id="rId27"/>
    <p:sldId id="524" r:id="rId28"/>
    <p:sldId id="556" r:id="rId29"/>
    <p:sldId id="523" r:id="rId30"/>
    <p:sldId id="525" r:id="rId31"/>
    <p:sldId id="527" r:id="rId32"/>
    <p:sldId id="531" r:id="rId33"/>
    <p:sldId id="534" r:id="rId34"/>
    <p:sldId id="558" r:id="rId35"/>
    <p:sldId id="559" r:id="rId36"/>
    <p:sldId id="536" r:id="rId37"/>
    <p:sldId id="541" r:id="rId38"/>
    <p:sldId id="542" r:id="rId39"/>
    <p:sldId id="544" r:id="rId40"/>
    <p:sldId id="545" r:id="rId41"/>
    <p:sldId id="595" r:id="rId42"/>
    <p:sldId id="547" r:id="rId43"/>
    <p:sldId id="549" r:id="rId44"/>
    <p:sldId id="554" r:id="rId45"/>
    <p:sldId id="555" r:id="rId46"/>
    <p:sldId id="552" r:id="rId47"/>
    <p:sldId id="509" r:id="rId48"/>
    <p:sldId id="513" r:id="rId49"/>
    <p:sldId id="512" r:id="rId50"/>
    <p:sldId id="514" r:id="rId51"/>
    <p:sldId id="553" r:id="rId52"/>
    <p:sldId id="596" r:id="rId53"/>
  </p:sldIdLst>
  <p:sldSz cx="9144000" cy="6858000" type="screen4x3"/>
  <p:notesSz cx="7099300" cy="10234613"/>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223" userDrawn="1">
          <p15:clr>
            <a:srgbClr val="A4A3A4"/>
          </p15:clr>
        </p15:guide>
        <p15:guide id="2" pos="2235"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3D862"/>
    <a:srgbClr val="B8E18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Stile medio 2 - Colore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69C7853C-536D-4A76-A0AE-DD22124D55A5}" styleName="Stile con tema 1 - Colore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7DF18680-E054-41AD-8BC1-D1AEF772440D}" styleName="Stile medio 2 - Colore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Stile medio 2 - Colore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69012ECD-51FC-41F1-AA8D-1B2483CD663E}" styleName="Stile chiaro 2 - Colore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34843" autoAdjust="0"/>
    <p:restoredTop sz="92294" autoAdjust="0"/>
  </p:normalViewPr>
  <p:slideViewPr>
    <p:cSldViewPr>
      <p:cViewPr varScale="1">
        <p:scale>
          <a:sx n="112" d="100"/>
          <a:sy n="112" d="100"/>
        </p:scale>
        <p:origin x="536" y="192"/>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p:cViewPr varScale="1">
        <p:scale>
          <a:sx n="55" d="100"/>
          <a:sy n="55" d="100"/>
        </p:scale>
        <p:origin x="-2880" y="-108"/>
      </p:cViewPr>
      <p:guideLst>
        <p:guide orient="horz" pos="3223"/>
        <p:guide pos="2235"/>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ableStyles" Target="tableStyle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1" y="0"/>
            <a:ext cx="3076977" cy="512143"/>
          </a:xfrm>
          <a:prstGeom prst="rect">
            <a:avLst/>
          </a:prstGeom>
        </p:spPr>
        <p:txBody>
          <a:bodyPr vert="horz" lIns="95461" tIns="47730" rIns="95461" bIns="47730" rtlCol="0"/>
          <a:lstStyle>
            <a:lvl1pPr algn="l">
              <a:defRPr sz="1200"/>
            </a:lvl1pPr>
          </a:lstStyle>
          <a:p>
            <a:endParaRPr lang="it-IT"/>
          </a:p>
        </p:txBody>
      </p:sp>
      <p:sp>
        <p:nvSpPr>
          <p:cNvPr id="3" name="Segnaposto data 2"/>
          <p:cNvSpPr>
            <a:spLocks noGrp="1"/>
          </p:cNvSpPr>
          <p:nvPr>
            <p:ph type="dt" idx="1"/>
          </p:nvPr>
        </p:nvSpPr>
        <p:spPr>
          <a:xfrm>
            <a:off x="4020650" y="0"/>
            <a:ext cx="3076976" cy="512143"/>
          </a:xfrm>
          <a:prstGeom prst="rect">
            <a:avLst/>
          </a:prstGeom>
        </p:spPr>
        <p:txBody>
          <a:bodyPr vert="horz" lIns="95461" tIns="47730" rIns="95461" bIns="47730" rtlCol="0"/>
          <a:lstStyle>
            <a:lvl1pPr algn="r">
              <a:defRPr sz="1200"/>
            </a:lvl1pPr>
          </a:lstStyle>
          <a:p>
            <a:fld id="{52C3A994-AC52-48BE-B5D4-74D62186FF98}" type="datetimeFigureOut">
              <a:rPr lang="it-IT" smtClean="0"/>
              <a:pPr/>
              <a:t>12/05/20</a:t>
            </a:fld>
            <a:endParaRPr lang="it-IT"/>
          </a:p>
        </p:txBody>
      </p:sp>
      <p:sp>
        <p:nvSpPr>
          <p:cNvPr id="4" name="Segnaposto immagine diapositiva 3"/>
          <p:cNvSpPr>
            <a:spLocks noGrp="1" noRot="1" noChangeAspect="1"/>
          </p:cNvSpPr>
          <p:nvPr>
            <p:ph type="sldImg" idx="2"/>
          </p:nvPr>
        </p:nvSpPr>
        <p:spPr>
          <a:xfrm>
            <a:off x="992188" y="768350"/>
            <a:ext cx="5114925" cy="3836988"/>
          </a:xfrm>
          <a:prstGeom prst="rect">
            <a:avLst/>
          </a:prstGeom>
          <a:noFill/>
          <a:ln w="12700">
            <a:solidFill>
              <a:prstClr val="black"/>
            </a:solidFill>
          </a:ln>
        </p:spPr>
        <p:txBody>
          <a:bodyPr vert="horz" lIns="95461" tIns="47730" rIns="95461" bIns="47730" rtlCol="0" anchor="ctr"/>
          <a:lstStyle/>
          <a:p>
            <a:endParaRPr lang="it-IT"/>
          </a:p>
        </p:txBody>
      </p:sp>
      <p:sp>
        <p:nvSpPr>
          <p:cNvPr id="5" name="Segnaposto note 4"/>
          <p:cNvSpPr>
            <a:spLocks noGrp="1"/>
          </p:cNvSpPr>
          <p:nvPr>
            <p:ph type="body" sz="quarter" idx="3"/>
          </p:nvPr>
        </p:nvSpPr>
        <p:spPr>
          <a:xfrm>
            <a:off x="709430" y="4861236"/>
            <a:ext cx="5680444" cy="4605988"/>
          </a:xfrm>
          <a:prstGeom prst="rect">
            <a:avLst/>
          </a:prstGeom>
        </p:spPr>
        <p:txBody>
          <a:bodyPr vert="horz" lIns="95461" tIns="47730" rIns="95461" bIns="47730" rtlCol="0"/>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1" y="9720824"/>
            <a:ext cx="3076977" cy="512142"/>
          </a:xfrm>
          <a:prstGeom prst="rect">
            <a:avLst/>
          </a:prstGeom>
        </p:spPr>
        <p:txBody>
          <a:bodyPr vert="horz" lIns="95461" tIns="47730" rIns="95461" bIns="47730" rtlCol="0" anchor="b"/>
          <a:lstStyle>
            <a:lvl1pPr algn="l">
              <a:defRPr sz="1200"/>
            </a:lvl1pPr>
          </a:lstStyle>
          <a:p>
            <a:endParaRPr lang="it-IT"/>
          </a:p>
        </p:txBody>
      </p:sp>
      <p:sp>
        <p:nvSpPr>
          <p:cNvPr id="7" name="Segnaposto numero diapositiva 6"/>
          <p:cNvSpPr>
            <a:spLocks noGrp="1"/>
          </p:cNvSpPr>
          <p:nvPr>
            <p:ph type="sldNum" sz="quarter" idx="5"/>
          </p:nvPr>
        </p:nvSpPr>
        <p:spPr>
          <a:xfrm>
            <a:off x="4020650" y="9720824"/>
            <a:ext cx="3076976" cy="512142"/>
          </a:xfrm>
          <a:prstGeom prst="rect">
            <a:avLst/>
          </a:prstGeom>
        </p:spPr>
        <p:txBody>
          <a:bodyPr vert="horz" lIns="95461" tIns="47730" rIns="95461" bIns="47730" rtlCol="0" anchor="b"/>
          <a:lstStyle>
            <a:lvl1pPr algn="r">
              <a:defRPr sz="1200"/>
            </a:lvl1pPr>
          </a:lstStyle>
          <a:p>
            <a:fld id="{C6D1C203-DF4B-4DA3-A1FB-542EECF977DB}" type="slidenum">
              <a:rPr lang="it-IT" smtClean="0"/>
              <a:pPr/>
              <a:t>‹N›</a:t>
            </a:fld>
            <a:endParaRPr lang="it-IT"/>
          </a:p>
        </p:txBody>
      </p:sp>
    </p:spTree>
    <p:extLst>
      <p:ext uri="{BB962C8B-B14F-4D97-AF65-F5344CB8AC3E}">
        <p14:creationId xmlns:p14="http://schemas.microsoft.com/office/powerpoint/2010/main" val="5931548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C6D1C203-DF4B-4DA3-A1FB-542EECF977DB}" type="slidenum">
              <a:rPr lang="it-IT" smtClean="0"/>
              <a:pPr/>
              <a:t>1</a:t>
            </a:fld>
            <a:endParaRPr lang="it-IT"/>
          </a:p>
        </p:txBody>
      </p:sp>
    </p:spTree>
    <p:extLst>
      <p:ext uri="{BB962C8B-B14F-4D97-AF65-F5344CB8AC3E}">
        <p14:creationId xmlns:p14="http://schemas.microsoft.com/office/powerpoint/2010/main" val="41720927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C6D1C203-DF4B-4DA3-A1FB-542EECF977DB}" type="slidenum">
              <a:rPr lang="it-IT" smtClean="0"/>
              <a:pPr/>
              <a:t>3</a:t>
            </a:fld>
            <a:endParaRPr lang="it-IT"/>
          </a:p>
        </p:txBody>
      </p:sp>
    </p:spTree>
    <p:extLst>
      <p:ext uri="{BB962C8B-B14F-4D97-AF65-F5344CB8AC3E}">
        <p14:creationId xmlns:p14="http://schemas.microsoft.com/office/powerpoint/2010/main" val="17765136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C6D1C203-DF4B-4DA3-A1FB-542EECF977DB}" type="slidenum">
              <a:rPr lang="it-IT" smtClean="0"/>
              <a:pPr/>
              <a:t>18</a:t>
            </a:fld>
            <a:endParaRPr lang="it-IT"/>
          </a:p>
        </p:txBody>
      </p:sp>
    </p:spTree>
    <p:extLst>
      <p:ext uri="{BB962C8B-B14F-4D97-AF65-F5344CB8AC3E}">
        <p14:creationId xmlns:p14="http://schemas.microsoft.com/office/powerpoint/2010/main" val="14040531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C6D1C203-DF4B-4DA3-A1FB-542EECF977DB}" type="slidenum">
              <a:rPr lang="it-IT" smtClean="0"/>
              <a:pPr/>
              <a:t>24</a:t>
            </a:fld>
            <a:endParaRPr lang="it-IT"/>
          </a:p>
        </p:txBody>
      </p:sp>
    </p:spTree>
    <p:extLst>
      <p:ext uri="{BB962C8B-B14F-4D97-AF65-F5344CB8AC3E}">
        <p14:creationId xmlns:p14="http://schemas.microsoft.com/office/powerpoint/2010/main" val="39639358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C6D1C203-DF4B-4DA3-A1FB-542EECF977DB}" type="slidenum">
              <a:rPr lang="it-IT" smtClean="0"/>
              <a:pPr/>
              <a:t>37</a:t>
            </a:fld>
            <a:endParaRPr lang="it-IT"/>
          </a:p>
        </p:txBody>
      </p:sp>
    </p:spTree>
    <p:extLst>
      <p:ext uri="{BB962C8B-B14F-4D97-AF65-F5344CB8AC3E}">
        <p14:creationId xmlns:p14="http://schemas.microsoft.com/office/powerpoint/2010/main" val="32721727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le 1"/>
          <p:cNvSpPr>
            <a:spLocks noGrp="1"/>
          </p:cNvSpPr>
          <p:nvPr>
            <p:ph type="ctrTitle"/>
          </p:nvPr>
        </p:nvSpPr>
        <p:spPr>
          <a:xfrm>
            <a:off x="1942416" y="2514601"/>
            <a:ext cx="6600451" cy="2262781"/>
          </a:xfrm>
        </p:spPr>
        <p:txBody>
          <a:bodyPr anchor="b">
            <a:normAutofit/>
          </a:bodyPr>
          <a:lstStyle>
            <a:lvl1pPr>
              <a:defRPr sz="5400"/>
            </a:lvl1pPr>
          </a:lstStyle>
          <a:p>
            <a:r>
              <a:rPr lang="it-IT"/>
              <a:t>Fare clic per modificare lo stile del titolo</a:t>
            </a:r>
            <a:endParaRPr lang="en-US" dirty="0"/>
          </a:p>
        </p:txBody>
      </p:sp>
      <p:sp>
        <p:nvSpPr>
          <p:cNvPr id="3" name="Subtitle 2"/>
          <p:cNvSpPr>
            <a:spLocks noGrp="1"/>
          </p:cNvSpPr>
          <p:nvPr>
            <p:ph type="subTitle" idx="1"/>
          </p:nvPr>
        </p:nvSpPr>
        <p:spPr>
          <a:xfrm>
            <a:off x="1942416" y="4777380"/>
            <a:ext cx="6600451"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a:t>Fare clic per modificare lo stile del sottotitolo dello schema</a:t>
            </a:r>
            <a:endParaRPr lang="en-US" dirty="0"/>
          </a:p>
        </p:txBody>
      </p:sp>
      <p:sp>
        <p:nvSpPr>
          <p:cNvPr id="4" name="Date Placeholder 3"/>
          <p:cNvSpPr>
            <a:spLocks noGrp="1"/>
          </p:cNvSpPr>
          <p:nvPr>
            <p:ph type="dt" sz="half" idx="10"/>
          </p:nvPr>
        </p:nvSpPr>
        <p:spPr/>
        <p:txBody>
          <a:bodyPr/>
          <a:lstStyle/>
          <a:p>
            <a:fld id="{09ED3939-B6DF-4DC2-A6CB-623CC8499A43}" type="datetime1">
              <a:rPr lang="it-IT" smtClean="0"/>
              <a:pPr/>
              <a:t>12/05/20</a:t>
            </a:fld>
            <a:endParaRPr lang="it-IT"/>
          </a:p>
        </p:txBody>
      </p:sp>
      <p:sp>
        <p:nvSpPr>
          <p:cNvPr id="5" name="Footer Placeholder 4"/>
          <p:cNvSpPr>
            <a:spLocks noGrp="1"/>
          </p:cNvSpPr>
          <p:nvPr>
            <p:ph type="ftr" sz="quarter" idx="11"/>
          </p:nvPr>
        </p:nvSpPr>
        <p:spPr/>
        <p:txBody>
          <a:bodyPr/>
          <a:lstStyle/>
          <a:p>
            <a:endParaRPr lang="it-IT"/>
          </a:p>
        </p:txBody>
      </p:sp>
      <p:sp>
        <p:nvSpPr>
          <p:cNvPr id="9" name="Freeform 8"/>
          <p:cNvSpPr/>
          <p:nvPr/>
        </p:nvSpPr>
        <p:spPr bwMode="auto">
          <a:xfrm>
            <a:off x="-31719" y="4321158"/>
            <a:ext cx="1395473" cy="781781"/>
          </a:xfrm>
          <a:custGeom>
            <a:avLst/>
            <a:gdLst/>
            <a:ahLst/>
            <a:cxnLst/>
            <a:rect l="l" t="t" r="r" b="b"/>
            <a:pathLst>
              <a:path w="8042" h="10000">
                <a:moveTo>
                  <a:pt x="5799" y="10000"/>
                </a:moveTo>
                <a:cubicBezTo>
                  <a:pt x="5880" y="10000"/>
                  <a:pt x="5934" y="9940"/>
                  <a:pt x="5961" y="9880"/>
                </a:cubicBezTo>
                <a:cubicBezTo>
                  <a:pt x="5961" y="9820"/>
                  <a:pt x="5988" y="9820"/>
                  <a:pt x="5988" y="9820"/>
                </a:cubicBezTo>
                <a:lnTo>
                  <a:pt x="8042" y="5260"/>
                </a:lnTo>
                <a:cubicBezTo>
                  <a:pt x="8096" y="5140"/>
                  <a:pt x="8096" y="4901"/>
                  <a:pt x="8042" y="4721"/>
                </a:cubicBezTo>
                <a:lnTo>
                  <a:pt x="5988" y="221"/>
                </a:lnTo>
                <a:cubicBezTo>
                  <a:pt x="5988" y="160"/>
                  <a:pt x="5961" y="160"/>
                  <a:pt x="5961" y="160"/>
                </a:cubicBezTo>
                <a:cubicBezTo>
                  <a:pt x="5934" y="101"/>
                  <a:pt x="5880" y="41"/>
                  <a:pt x="5799" y="41"/>
                </a:cubicBezTo>
                <a:lnTo>
                  <a:pt x="18" y="0"/>
                </a:lnTo>
                <a:cubicBezTo>
                  <a:pt x="12" y="3330"/>
                  <a:pt x="6" y="6661"/>
                  <a:pt x="0" y="9991"/>
                </a:cubicBezTo>
                <a:lnTo>
                  <a:pt x="5799" y="10000"/>
                </a:lnTo>
                <a:close/>
              </a:path>
            </a:pathLst>
          </a:custGeom>
          <a:solidFill>
            <a:schemeClr val="accent1"/>
          </a:solidFill>
          <a:ln>
            <a:noFill/>
          </a:ln>
        </p:spPr>
      </p:sp>
      <p:sp>
        <p:nvSpPr>
          <p:cNvPr id="6" name="Slide Number Placeholder 5"/>
          <p:cNvSpPr>
            <a:spLocks noGrp="1"/>
          </p:cNvSpPr>
          <p:nvPr>
            <p:ph type="sldNum" sz="quarter" idx="12"/>
          </p:nvPr>
        </p:nvSpPr>
        <p:spPr>
          <a:xfrm>
            <a:off x="423334" y="4529541"/>
            <a:ext cx="584978" cy="365125"/>
          </a:xfrm>
        </p:spPr>
        <p:txBody>
          <a:bodyPr/>
          <a:lstStyle/>
          <a:p>
            <a:fld id="{D987A34D-D315-4E0D-9BB8-99FB77A016A6}" type="slidenum">
              <a:rPr lang="it-IT" smtClean="0"/>
              <a:pPr/>
              <a:t>‹N›</a:t>
            </a:fld>
            <a:endParaRPr lang="it-IT"/>
          </a:p>
        </p:txBody>
      </p:sp>
    </p:spTree>
    <p:extLst>
      <p:ext uri="{BB962C8B-B14F-4D97-AF65-F5344CB8AC3E}">
        <p14:creationId xmlns:p14="http://schemas.microsoft.com/office/powerpoint/2010/main" val="9057258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olo e sottotitolo">
    <p:spTree>
      <p:nvGrpSpPr>
        <p:cNvPr id="1" name=""/>
        <p:cNvGrpSpPr/>
        <p:nvPr/>
      </p:nvGrpSpPr>
      <p:grpSpPr>
        <a:xfrm>
          <a:off x="0" y="0"/>
          <a:ext cx="0" cy="0"/>
          <a:chOff x="0" y="0"/>
          <a:chExt cx="0" cy="0"/>
        </a:xfrm>
      </p:grpSpPr>
      <p:sp>
        <p:nvSpPr>
          <p:cNvPr id="2" name="Title 1"/>
          <p:cNvSpPr>
            <a:spLocks noGrp="1"/>
          </p:cNvSpPr>
          <p:nvPr>
            <p:ph type="title"/>
          </p:nvPr>
        </p:nvSpPr>
        <p:spPr>
          <a:xfrm>
            <a:off x="1942415" y="609600"/>
            <a:ext cx="6591985" cy="3117040"/>
          </a:xfrm>
        </p:spPr>
        <p:txBody>
          <a:bodyPr anchor="ctr">
            <a:normAutofit/>
          </a:bodyPr>
          <a:lstStyle>
            <a:lvl1pPr algn="l">
              <a:defRPr sz="4800" b="0" cap="none"/>
            </a:lvl1pPr>
          </a:lstStyle>
          <a:p>
            <a:r>
              <a:rPr lang="it-IT"/>
              <a:t>Fare clic per modificare lo stile del titolo</a:t>
            </a:r>
            <a:endParaRPr lang="en-US" dirty="0"/>
          </a:p>
        </p:txBody>
      </p:sp>
      <p:sp>
        <p:nvSpPr>
          <p:cNvPr id="3" name="Text Placeholder 2"/>
          <p:cNvSpPr>
            <a:spLocks noGrp="1"/>
          </p:cNvSpPr>
          <p:nvPr>
            <p:ph type="body" idx="1"/>
          </p:nvPr>
        </p:nvSpPr>
        <p:spPr>
          <a:xfrm>
            <a:off x="1942415" y="4354046"/>
            <a:ext cx="6591985"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stili del testo dello schema</a:t>
            </a:r>
          </a:p>
        </p:txBody>
      </p:sp>
      <p:sp>
        <p:nvSpPr>
          <p:cNvPr id="4" name="Date Placeholder 3"/>
          <p:cNvSpPr>
            <a:spLocks noGrp="1"/>
          </p:cNvSpPr>
          <p:nvPr>
            <p:ph type="dt" sz="half" idx="10"/>
          </p:nvPr>
        </p:nvSpPr>
        <p:spPr/>
        <p:txBody>
          <a:bodyPr/>
          <a:lstStyle/>
          <a:p>
            <a:fld id="{6D4ECFD5-C8EA-4635-AD65-1B5F55CFA434}" type="datetime1">
              <a:rPr lang="it-IT" smtClean="0"/>
              <a:pPr/>
              <a:t>12/05/20</a:t>
            </a:fld>
            <a:endParaRPr lang="it-IT"/>
          </a:p>
        </p:txBody>
      </p:sp>
      <p:sp>
        <p:nvSpPr>
          <p:cNvPr id="5" name="Footer Placeholder 4"/>
          <p:cNvSpPr>
            <a:spLocks noGrp="1"/>
          </p:cNvSpPr>
          <p:nvPr>
            <p:ph type="ftr" sz="quarter" idx="11"/>
          </p:nvPr>
        </p:nvSpPr>
        <p:spPr/>
        <p:txBody>
          <a:bodyPr/>
          <a:lstStyle/>
          <a:p>
            <a:endParaRPr lang="it-IT"/>
          </a:p>
        </p:txBody>
      </p:sp>
      <p:sp>
        <p:nvSpPr>
          <p:cNvPr id="10" name="Freeform 11"/>
          <p:cNvSpPr/>
          <p:nvPr/>
        </p:nvSpPr>
        <p:spPr bwMode="auto">
          <a:xfrm flipV="1">
            <a:off x="58" y="3166527"/>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a:xfrm>
            <a:off x="511228" y="3244140"/>
            <a:ext cx="584978" cy="365125"/>
          </a:xfrm>
        </p:spPr>
        <p:txBody>
          <a:bodyPr/>
          <a:lstStyle/>
          <a:p>
            <a:fld id="{D987A34D-D315-4E0D-9BB8-99FB77A016A6}" type="slidenum">
              <a:rPr lang="it-IT" smtClean="0"/>
              <a:pPr/>
              <a:t>‹N›</a:t>
            </a:fld>
            <a:endParaRPr lang="it-IT"/>
          </a:p>
        </p:txBody>
      </p:sp>
    </p:spTree>
    <p:extLst>
      <p:ext uri="{BB962C8B-B14F-4D97-AF65-F5344CB8AC3E}">
        <p14:creationId xmlns:p14="http://schemas.microsoft.com/office/powerpoint/2010/main" val="4179424762"/>
      </p:ext>
    </p:extLst>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itazio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2188123" y="609600"/>
            <a:ext cx="6109587" cy="2895600"/>
          </a:xfrm>
        </p:spPr>
        <p:txBody>
          <a:bodyPr anchor="ctr">
            <a:normAutofit/>
          </a:bodyPr>
          <a:lstStyle>
            <a:lvl1pPr algn="l">
              <a:defRPr sz="4800" b="0" cap="none"/>
            </a:lvl1pPr>
          </a:lstStyle>
          <a:p>
            <a:r>
              <a:rPr lang="it-IT"/>
              <a:t>Fare clic per modificare lo stile del titolo</a:t>
            </a:r>
            <a:endParaRPr lang="en-US" dirty="0"/>
          </a:p>
        </p:txBody>
      </p:sp>
      <p:sp>
        <p:nvSpPr>
          <p:cNvPr id="13" name="Text Placeholder 9"/>
          <p:cNvSpPr>
            <a:spLocks noGrp="1"/>
          </p:cNvSpPr>
          <p:nvPr>
            <p:ph type="body" sz="quarter" idx="13"/>
          </p:nvPr>
        </p:nvSpPr>
        <p:spPr>
          <a:xfrm>
            <a:off x="2415972" y="3505200"/>
            <a:ext cx="5653888"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it-IT"/>
              <a:t>Fare clic per modificare stili del testo dello schema</a:t>
            </a:r>
          </a:p>
        </p:txBody>
      </p:sp>
      <p:sp>
        <p:nvSpPr>
          <p:cNvPr id="3" name="Text Placeholder 2"/>
          <p:cNvSpPr>
            <a:spLocks noGrp="1"/>
          </p:cNvSpPr>
          <p:nvPr>
            <p:ph type="body" idx="1"/>
          </p:nvPr>
        </p:nvSpPr>
        <p:spPr>
          <a:xfrm>
            <a:off x="1942415" y="4354046"/>
            <a:ext cx="6591985"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stili del testo dello schema</a:t>
            </a:r>
          </a:p>
        </p:txBody>
      </p:sp>
      <p:sp>
        <p:nvSpPr>
          <p:cNvPr id="4" name="Date Placeholder 3"/>
          <p:cNvSpPr>
            <a:spLocks noGrp="1"/>
          </p:cNvSpPr>
          <p:nvPr>
            <p:ph type="dt" sz="half" idx="10"/>
          </p:nvPr>
        </p:nvSpPr>
        <p:spPr/>
        <p:txBody>
          <a:bodyPr/>
          <a:lstStyle/>
          <a:p>
            <a:fld id="{6D4ECFD5-C8EA-4635-AD65-1B5F55CFA434}" type="datetime1">
              <a:rPr lang="it-IT" smtClean="0"/>
              <a:pPr/>
              <a:t>12/05/20</a:t>
            </a:fld>
            <a:endParaRPr lang="it-IT"/>
          </a:p>
        </p:txBody>
      </p:sp>
      <p:sp>
        <p:nvSpPr>
          <p:cNvPr id="5" name="Footer Placeholder 4"/>
          <p:cNvSpPr>
            <a:spLocks noGrp="1"/>
          </p:cNvSpPr>
          <p:nvPr>
            <p:ph type="ftr" sz="quarter" idx="11"/>
          </p:nvPr>
        </p:nvSpPr>
        <p:spPr/>
        <p:txBody>
          <a:bodyPr/>
          <a:lstStyle/>
          <a:p>
            <a:endParaRPr lang="it-IT"/>
          </a:p>
        </p:txBody>
      </p:sp>
      <p:sp>
        <p:nvSpPr>
          <p:cNvPr id="19" name="Freeform 11"/>
          <p:cNvSpPr/>
          <p:nvPr/>
        </p:nvSpPr>
        <p:spPr bwMode="auto">
          <a:xfrm flipV="1">
            <a:off x="58" y="3166527"/>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a:xfrm>
            <a:off x="511228" y="3244140"/>
            <a:ext cx="584978" cy="365125"/>
          </a:xfrm>
        </p:spPr>
        <p:txBody>
          <a:bodyPr/>
          <a:lstStyle/>
          <a:p>
            <a:fld id="{D987A34D-D315-4E0D-9BB8-99FB77A016A6}" type="slidenum">
              <a:rPr lang="it-IT" smtClean="0"/>
              <a:pPr/>
              <a:t>‹N›</a:t>
            </a:fld>
            <a:endParaRPr lang="it-IT"/>
          </a:p>
        </p:txBody>
      </p:sp>
      <p:sp>
        <p:nvSpPr>
          <p:cNvPr id="14" name="TextBox 13"/>
          <p:cNvSpPr txBox="1"/>
          <p:nvPr/>
        </p:nvSpPr>
        <p:spPr>
          <a:xfrm>
            <a:off x="1808316" y="648005"/>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8169533" y="290530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4118068990"/>
      </p:ext>
    </p:extLst>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Scheda nome">
    <p:spTree>
      <p:nvGrpSpPr>
        <p:cNvPr id="1" name=""/>
        <p:cNvGrpSpPr/>
        <p:nvPr/>
      </p:nvGrpSpPr>
      <p:grpSpPr>
        <a:xfrm>
          <a:off x="0" y="0"/>
          <a:ext cx="0" cy="0"/>
          <a:chOff x="0" y="0"/>
          <a:chExt cx="0" cy="0"/>
        </a:xfrm>
      </p:grpSpPr>
      <p:sp>
        <p:nvSpPr>
          <p:cNvPr id="2" name="Title 1"/>
          <p:cNvSpPr>
            <a:spLocks noGrp="1"/>
          </p:cNvSpPr>
          <p:nvPr>
            <p:ph type="title"/>
          </p:nvPr>
        </p:nvSpPr>
        <p:spPr>
          <a:xfrm>
            <a:off x="1942415" y="2438401"/>
            <a:ext cx="6591985" cy="2724845"/>
          </a:xfrm>
        </p:spPr>
        <p:txBody>
          <a:bodyPr anchor="b">
            <a:normAutofit/>
          </a:bodyPr>
          <a:lstStyle>
            <a:lvl1pPr algn="l">
              <a:defRPr sz="4800" b="0"/>
            </a:lvl1pPr>
          </a:lstStyle>
          <a:p>
            <a:r>
              <a:rPr lang="it-IT"/>
              <a:t>Fare clic per modificare lo stile del titolo</a:t>
            </a:r>
            <a:endParaRPr lang="en-US" dirty="0"/>
          </a:p>
        </p:txBody>
      </p:sp>
      <p:sp>
        <p:nvSpPr>
          <p:cNvPr id="4" name="Text Placeholder 3"/>
          <p:cNvSpPr>
            <a:spLocks noGrp="1"/>
          </p:cNvSpPr>
          <p:nvPr>
            <p:ph type="body" sz="half" idx="2"/>
          </p:nvPr>
        </p:nvSpPr>
        <p:spPr>
          <a:xfrm>
            <a:off x="1942415" y="5181600"/>
            <a:ext cx="6591985"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it-IT"/>
              <a:t>Fare clic per modificare stili del testo dello schema</a:t>
            </a:r>
          </a:p>
        </p:txBody>
      </p:sp>
      <p:sp>
        <p:nvSpPr>
          <p:cNvPr id="5" name="Date Placeholder 4"/>
          <p:cNvSpPr>
            <a:spLocks noGrp="1"/>
          </p:cNvSpPr>
          <p:nvPr>
            <p:ph type="dt" sz="half" idx="10"/>
          </p:nvPr>
        </p:nvSpPr>
        <p:spPr/>
        <p:txBody>
          <a:bodyPr/>
          <a:lstStyle/>
          <a:p>
            <a:fld id="{6D4ECFD5-C8EA-4635-AD65-1B5F55CFA434}" type="datetime1">
              <a:rPr lang="it-IT" smtClean="0"/>
              <a:pPr/>
              <a:t>12/05/20</a:t>
            </a:fld>
            <a:endParaRPr lang="it-IT"/>
          </a:p>
        </p:txBody>
      </p:sp>
      <p:sp>
        <p:nvSpPr>
          <p:cNvPr id="6" name="Footer Placeholder 5"/>
          <p:cNvSpPr>
            <a:spLocks noGrp="1"/>
          </p:cNvSpPr>
          <p:nvPr>
            <p:ph type="ftr" sz="quarter" idx="11"/>
          </p:nvPr>
        </p:nvSpPr>
        <p:spPr/>
        <p:txBody>
          <a:bodyPr/>
          <a:lstStyle/>
          <a:p>
            <a:endParaRPr lang="it-IT"/>
          </a:p>
        </p:txBody>
      </p:sp>
      <p:sp>
        <p:nvSpPr>
          <p:cNvPr id="11" name="Freeform 11"/>
          <p:cNvSpPr/>
          <p:nvPr/>
        </p:nvSpPr>
        <p:spPr bwMode="auto">
          <a:xfrm flipV="1">
            <a:off x="58" y="4910660"/>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a:xfrm>
            <a:off x="511228" y="4983088"/>
            <a:ext cx="584978" cy="365125"/>
          </a:xfrm>
        </p:spPr>
        <p:txBody>
          <a:bodyPr/>
          <a:lstStyle/>
          <a:p>
            <a:fld id="{D987A34D-D315-4E0D-9BB8-99FB77A016A6}" type="slidenum">
              <a:rPr lang="it-IT" smtClean="0"/>
              <a:pPr/>
              <a:t>‹N›</a:t>
            </a:fld>
            <a:endParaRPr lang="it-IT"/>
          </a:p>
        </p:txBody>
      </p:sp>
    </p:spTree>
    <p:extLst>
      <p:ext uri="{BB962C8B-B14F-4D97-AF65-F5344CB8AC3E}">
        <p14:creationId xmlns:p14="http://schemas.microsoft.com/office/powerpoint/2010/main" val="376303271"/>
      </p:ext>
    </p:extLst>
  </p:cSld>
  <p:clrMapOvr>
    <a:masterClrMapping/>
  </p:clrMapOvr>
  <p:hf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cheda nome citazione">
    <p:spTree>
      <p:nvGrpSpPr>
        <p:cNvPr id="1" name=""/>
        <p:cNvGrpSpPr/>
        <p:nvPr/>
      </p:nvGrpSpPr>
      <p:grpSpPr>
        <a:xfrm>
          <a:off x="0" y="0"/>
          <a:ext cx="0" cy="0"/>
          <a:chOff x="0" y="0"/>
          <a:chExt cx="0" cy="0"/>
        </a:xfrm>
      </p:grpSpPr>
      <p:sp>
        <p:nvSpPr>
          <p:cNvPr id="13" name="Title 1"/>
          <p:cNvSpPr>
            <a:spLocks noGrp="1"/>
          </p:cNvSpPr>
          <p:nvPr>
            <p:ph type="title"/>
          </p:nvPr>
        </p:nvSpPr>
        <p:spPr>
          <a:xfrm>
            <a:off x="2188123" y="609600"/>
            <a:ext cx="6109587" cy="2895600"/>
          </a:xfrm>
        </p:spPr>
        <p:txBody>
          <a:bodyPr anchor="ctr">
            <a:normAutofit/>
          </a:bodyPr>
          <a:lstStyle>
            <a:lvl1pPr algn="l">
              <a:defRPr sz="4800" b="0" cap="none"/>
            </a:lvl1pPr>
          </a:lstStyle>
          <a:p>
            <a:r>
              <a:rPr lang="it-IT"/>
              <a:t>Fare clic per modificare lo stile del titolo</a:t>
            </a:r>
            <a:endParaRPr lang="en-US" dirty="0"/>
          </a:p>
        </p:txBody>
      </p:sp>
      <p:sp>
        <p:nvSpPr>
          <p:cNvPr id="21" name="Text Placeholder 9"/>
          <p:cNvSpPr>
            <a:spLocks noGrp="1"/>
          </p:cNvSpPr>
          <p:nvPr>
            <p:ph type="body" sz="quarter" idx="13"/>
          </p:nvPr>
        </p:nvSpPr>
        <p:spPr>
          <a:xfrm>
            <a:off x="1942415" y="4343400"/>
            <a:ext cx="6688292"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it-IT"/>
              <a:t>Fare clic per modificare stili del testo dello schema</a:t>
            </a:r>
          </a:p>
        </p:txBody>
      </p:sp>
      <p:sp>
        <p:nvSpPr>
          <p:cNvPr id="4" name="Text Placeholder 3"/>
          <p:cNvSpPr>
            <a:spLocks noGrp="1"/>
          </p:cNvSpPr>
          <p:nvPr>
            <p:ph type="body" sz="half" idx="2"/>
          </p:nvPr>
        </p:nvSpPr>
        <p:spPr>
          <a:xfrm>
            <a:off x="1942415" y="5181600"/>
            <a:ext cx="6688292"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it-IT"/>
              <a:t>Fare clic per modificare stili del testo dello schema</a:t>
            </a:r>
          </a:p>
        </p:txBody>
      </p:sp>
      <p:sp>
        <p:nvSpPr>
          <p:cNvPr id="5" name="Date Placeholder 4"/>
          <p:cNvSpPr>
            <a:spLocks noGrp="1"/>
          </p:cNvSpPr>
          <p:nvPr>
            <p:ph type="dt" sz="half" idx="10"/>
          </p:nvPr>
        </p:nvSpPr>
        <p:spPr/>
        <p:txBody>
          <a:bodyPr/>
          <a:lstStyle/>
          <a:p>
            <a:fld id="{6D4ECFD5-C8EA-4635-AD65-1B5F55CFA434}" type="datetime1">
              <a:rPr lang="it-IT" smtClean="0"/>
              <a:pPr/>
              <a:t>12/05/20</a:t>
            </a:fld>
            <a:endParaRPr lang="it-IT"/>
          </a:p>
        </p:txBody>
      </p:sp>
      <p:sp>
        <p:nvSpPr>
          <p:cNvPr id="6" name="Footer Placeholder 5"/>
          <p:cNvSpPr>
            <a:spLocks noGrp="1"/>
          </p:cNvSpPr>
          <p:nvPr>
            <p:ph type="ftr" sz="quarter" idx="11"/>
          </p:nvPr>
        </p:nvSpPr>
        <p:spPr/>
        <p:txBody>
          <a:bodyPr/>
          <a:lstStyle/>
          <a:p>
            <a:endParaRPr lang="it-IT"/>
          </a:p>
        </p:txBody>
      </p:sp>
      <p:sp>
        <p:nvSpPr>
          <p:cNvPr id="20" name="Freeform 11"/>
          <p:cNvSpPr/>
          <p:nvPr/>
        </p:nvSpPr>
        <p:spPr bwMode="auto">
          <a:xfrm flipV="1">
            <a:off x="58" y="4910660"/>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a:xfrm>
            <a:off x="511228" y="4983088"/>
            <a:ext cx="584978" cy="365125"/>
          </a:xfrm>
        </p:spPr>
        <p:txBody>
          <a:bodyPr/>
          <a:lstStyle/>
          <a:p>
            <a:fld id="{D987A34D-D315-4E0D-9BB8-99FB77A016A6}" type="slidenum">
              <a:rPr lang="it-IT" smtClean="0"/>
              <a:pPr/>
              <a:t>‹N›</a:t>
            </a:fld>
            <a:endParaRPr lang="it-IT"/>
          </a:p>
        </p:txBody>
      </p:sp>
      <p:sp>
        <p:nvSpPr>
          <p:cNvPr id="11" name="TextBox 10"/>
          <p:cNvSpPr txBox="1"/>
          <p:nvPr/>
        </p:nvSpPr>
        <p:spPr>
          <a:xfrm>
            <a:off x="1808316" y="648005"/>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2" name="TextBox 11"/>
          <p:cNvSpPr txBox="1"/>
          <p:nvPr/>
        </p:nvSpPr>
        <p:spPr>
          <a:xfrm>
            <a:off x="8169533" y="290530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709141167"/>
      </p:ext>
    </p:extLst>
  </p:cSld>
  <p:clrMapOvr>
    <a:masterClrMapping/>
  </p:clrMapOvr>
  <p:hf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Vero o falso">
    <p:spTree>
      <p:nvGrpSpPr>
        <p:cNvPr id="1" name=""/>
        <p:cNvGrpSpPr/>
        <p:nvPr/>
      </p:nvGrpSpPr>
      <p:grpSpPr>
        <a:xfrm>
          <a:off x="0" y="0"/>
          <a:ext cx="0" cy="0"/>
          <a:chOff x="0" y="0"/>
          <a:chExt cx="0" cy="0"/>
        </a:xfrm>
      </p:grpSpPr>
      <p:sp>
        <p:nvSpPr>
          <p:cNvPr id="2" name="Title 1"/>
          <p:cNvSpPr>
            <a:spLocks noGrp="1"/>
          </p:cNvSpPr>
          <p:nvPr>
            <p:ph type="title"/>
          </p:nvPr>
        </p:nvSpPr>
        <p:spPr>
          <a:xfrm>
            <a:off x="1942416" y="627407"/>
            <a:ext cx="6591984" cy="2880020"/>
          </a:xfrm>
        </p:spPr>
        <p:txBody>
          <a:bodyPr anchor="ctr">
            <a:normAutofit/>
          </a:bodyPr>
          <a:lstStyle>
            <a:lvl1pPr algn="l">
              <a:defRPr sz="4800" b="0"/>
            </a:lvl1pPr>
          </a:lstStyle>
          <a:p>
            <a:r>
              <a:rPr lang="it-IT"/>
              <a:t>Fare clic per modificare lo stile del titolo</a:t>
            </a:r>
            <a:endParaRPr lang="en-US" dirty="0"/>
          </a:p>
        </p:txBody>
      </p:sp>
      <p:sp>
        <p:nvSpPr>
          <p:cNvPr id="21" name="Text Placeholder 9"/>
          <p:cNvSpPr>
            <a:spLocks noGrp="1"/>
          </p:cNvSpPr>
          <p:nvPr>
            <p:ph type="body" sz="quarter" idx="13"/>
          </p:nvPr>
        </p:nvSpPr>
        <p:spPr>
          <a:xfrm>
            <a:off x="1942415" y="4343400"/>
            <a:ext cx="6591985"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it-IT"/>
              <a:t>Fare clic per modificare stili del testo dello schema</a:t>
            </a:r>
          </a:p>
        </p:txBody>
      </p:sp>
      <p:sp>
        <p:nvSpPr>
          <p:cNvPr id="4" name="Text Placeholder 3"/>
          <p:cNvSpPr>
            <a:spLocks noGrp="1"/>
          </p:cNvSpPr>
          <p:nvPr>
            <p:ph type="body" sz="half" idx="2"/>
          </p:nvPr>
        </p:nvSpPr>
        <p:spPr>
          <a:xfrm>
            <a:off x="1942415" y="5181600"/>
            <a:ext cx="6591985"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it-IT"/>
              <a:t>Fare clic per modificare stili del testo dello schema</a:t>
            </a:r>
          </a:p>
        </p:txBody>
      </p:sp>
      <p:sp>
        <p:nvSpPr>
          <p:cNvPr id="5" name="Date Placeholder 4"/>
          <p:cNvSpPr>
            <a:spLocks noGrp="1"/>
          </p:cNvSpPr>
          <p:nvPr>
            <p:ph type="dt" sz="half" idx="10"/>
          </p:nvPr>
        </p:nvSpPr>
        <p:spPr/>
        <p:txBody>
          <a:bodyPr/>
          <a:lstStyle/>
          <a:p>
            <a:fld id="{6D4ECFD5-C8EA-4635-AD65-1B5F55CFA434}" type="datetime1">
              <a:rPr lang="it-IT" smtClean="0"/>
              <a:pPr/>
              <a:t>12/05/20</a:t>
            </a:fld>
            <a:endParaRPr lang="it-IT"/>
          </a:p>
        </p:txBody>
      </p:sp>
      <p:sp>
        <p:nvSpPr>
          <p:cNvPr id="6" name="Footer Placeholder 5"/>
          <p:cNvSpPr>
            <a:spLocks noGrp="1"/>
          </p:cNvSpPr>
          <p:nvPr>
            <p:ph type="ftr" sz="quarter" idx="11"/>
          </p:nvPr>
        </p:nvSpPr>
        <p:spPr/>
        <p:txBody>
          <a:bodyPr/>
          <a:lstStyle/>
          <a:p>
            <a:endParaRPr lang="it-IT"/>
          </a:p>
        </p:txBody>
      </p:sp>
      <p:sp>
        <p:nvSpPr>
          <p:cNvPr id="10" name="Freeform 11"/>
          <p:cNvSpPr/>
          <p:nvPr/>
        </p:nvSpPr>
        <p:spPr bwMode="auto">
          <a:xfrm flipV="1">
            <a:off x="58" y="4910660"/>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a:xfrm>
            <a:off x="511228" y="4983088"/>
            <a:ext cx="584978" cy="365125"/>
          </a:xfrm>
        </p:spPr>
        <p:txBody>
          <a:bodyPr/>
          <a:lstStyle/>
          <a:p>
            <a:fld id="{D987A34D-D315-4E0D-9BB8-99FB77A016A6}" type="slidenum">
              <a:rPr lang="it-IT" smtClean="0"/>
              <a:pPr/>
              <a:t>‹N›</a:t>
            </a:fld>
            <a:endParaRPr lang="it-IT"/>
          </a:p>
        </p:txBody>
      </p:sp>
    </p:spTree>
    <p:extLst>
      <p:ext uri="{BB962C8B-B14F-4D97-AF65-F5344CB8AC3E}">
        <p14:creationId xmlns:p14="http://schemas.microsoft.com/office/powerpoint/2010/main" val="678177854"/>
      </p:ext>
    </p:extLst>
  </p:cSld>
  <p:clrMapOvr>
    <a:masterClrMapping/>
  </p:clrMapOvr>
  <p:hf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a:t>
            </a:r>
            <a:endParaRPr lang="en-US" dirty="0"/>
          </a:p>
        </p:txBody>
      </p:sp>
      <p:sp>
        <p:nvSpPr>
          <p:cNvPr id="3" name="Vertical Text Placeholder 2"/>
          <p:cNvSpPr>
            <a:spLocks noGrp="1"/>
          </p:cNvSpPr>
          <p:nvPr>
            <p:ph type="body" orient="vert" idx="1"/>
          </p:nvPr>
        </p:nvSpPr>
        <p:spPr/>
        <p:txBody>
          <a:bodyPr vert="eaVert" ancho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A5B851BC-A2D6-4EED-863E-EEDBF03CFD0B}" type="datetime1">
              <a:rPr lang="it-IT" smtClean="0"/>
              <a:pPr/>
              <a:t>12/05/20</a:t>
            </a:fld>
            <a:endParaRPr lang="it-IT"/>
          </a:p>
        </p:txBody>
      </p:sp>
      <p:sp>
        <p:nvSpPr>
          <p:cNvPr id="5" name="Footer Placeholder 4"/>
          <p:cNvSpPr>
            <a:spLocks noGrp="1"/>
          </p:cNvSpPr>
          <p:nvPr>
            <p:ph type="ftr" sz="quarter" idx="11"/>
          </p:nvPr>
        </p:nvSpPr>
        <p:spPr/>
        <p:txBody>
          <a:bodyPr/>
          <a:lstStyle/>
          <a:p>
            <a:endParaRPr lang="it-IT"/>
          </a:p>
        </p:txBody>
      </p:sp>
      <p:sp>
        <p:nvSpPr>
          <p:cNvPr id="10"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987A34D-D315-4E0D-9BB8-99FB77A016A6}" type="slidenum">
              <a:rPr lang="it-IT" smtClean="0"/>
              <a:pPr/>
              <a:t>‹N›</a:t>
            </a:fld>
            <a:endParaRPr lang="it-IT"/>
          </a:p>
        </p:txBody>
      </p:sp>
    </p:spTree>
    <p:extLst>
      <p:ext uri="{BB962C8B-B14F-4D97-AF65-F5344CB8AC3E}">
        <p14:creationId xmlns:p14="http://schemas.microsoft.com/office/powerpoint/2010/main" val="31718761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78535" y="627406"/>
            <a:ext cx="1656132" cy="5283817"/>
          </a:xfrm>
        </p:spPr>
        <p:txBody>
          <a:bodyPr vert="eaVert" anchor="ctr"/>
          <a:lstStyle/>
          <a:p>
            <a:r>
              <a:rPr lang="it-IT"/>
              <a:t>Fare clic per modificare lo stile del titolo</a:t>
            </a:r>
            <a:endParaRPr lang="en-US" dirty="0"/>
          </a:p>
        </p:txBody>
      </p:sp>
      <p:sp>
        <p:nvSpPr>
          <p:cNvPr id="3" name="Vertical Text Placeholder 2"/>
          <p:cNvSpPr>
            <a:spLocks noGrp="1"/>
          </p:cNvSpPr>
          <p:nvPr>
            <p:ph type="body" orient="vert" idx="1"/>
          </p:nvPr>
        </p:nvSpPr>
        <p:spPr>
          <a:xfrm>
            <a:off x="1942416" y="627406"/>
            <a:ext cx="4716348" cy="5283817"/>
          </a:xfrm>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AE2199BE-A24A-479D-B621-92BF41227225}" type="datetime1">
              <a:rPr lang="it-IT" smtClean="0"/>
              <a:pPr/>
              <a:t>12/05/20</a:t>
            </a:fld>
            <a:endParaRPr lang="it-IT"/>
          </a:p>
        </p:txBody>
      </p:sp>
      <p:sp>
        <p:nvSpPr>
          <p:cNvPr id="5" name="Footer Placeholder 4"/>
          <p:cNvSpPr>
            <a:spLocks noGrp="1"/>
          </p:cNvSpPr>
          <p:nvPr>
            <p:ph type="ftr" sz="quarter" idx="11"/>
          </p:nvPr>
        </p:nvSpPr>
        <p:spPr/>
        <p:txBody>
          <a:bodyPr/>
          <a:lstStyle/>
          <a:p>
            <a:endParaRPr lang="it-IT"/>
          </a:p>
        </p:txBody>
      </p:sp>
      <p:sp>
        <p:nvSpPr>
          <p:cNvPr id="10"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987A34D-D315-4E0D-9BB8-99FB77A016A6}" type="slidenum">
              <a:rPr lang="it-IT" smtClean="0"/>
              <a:pPr/>
              <a:t>‹N›</a:t>
            </a:fld>
            <a:endParaRPr lang="it-IT"/>
          </a:p>
        </p:txBody>
      </p:sp>
    </p:spTree>
    <p:extLst>
      <p:ext uri="{BB962C8B-B14F-4D97-AF65-F5344CB8AC3E}">
        <p14:creationId xmlns:p14="http://schemas.microsoft.com/office/powerpoint/2010/main" val="331646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a:xfrm>
            <a:off x="1945201" y="624110"/>
            <a:ext cx="6589199" cy="1280890"/>
          </a:xfrm>
        </p:spPr>
        <p:txBody>
          <a:bodyPr/>
          <a:lstStyle/>
          <a:p>
            <a:r>
              <a:rPr lang="it-IT"/>
              <a:t>Fare clic per modificare lo stile del titolo</a:t>
            </a:r>
            <a:endParaRPr lang="en-US" dirty="0"/>
          </a:p>
        </p:txBody>
      </p:sp>
      <p:sp>
        <p:nvSpPr>
          <p:cNvPr id="3" name="Content Placeholder 2"/>
          <p:cNvSpPr>
            <a:spLocks noGrp="1"/>
          </p:cNvSpPr>
          <p:nvPr>
            <p:ph idx="1"/>
          </p:nvPr>
        </p:nvSpPr>
        <p:spPr>
          <a:xfrm>
            <a:off x="1942415" y="2133600"/>
            <a:ext cx="6591985" cy="3777622"/>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B8DB8A26-8347-4A2D-A845-C250C00258AE}" type="datetime1">
              <a:rPr lang="it-IT" smtClean="0"/>
              <a:pPr/>
              <a:t>12/05/20</a:t>
            </a:fld>
            <a:endParaRPr lang="it-IT"/>
          </a:p>
        </p:txBody>
      </p:sp>
      <p:sp>
        <p:nvSpPr>
          <p:cNvPr id="5" name="Footer Placeholder 4"/>
          <p:cNvSpPr>
            <a:spLocks noGrp="1"/>
          </p:cNvSpPr>
          <p:nvPr>
            <p:ph type="ftr" sz="quarter" idx="11"/>
          </p:nvPr>
        </p:nvSpPr>
        <p:spPr/>
        <p:txBody>
          <a:bodyPr/>
          <a:lstStyle/>
          <a:p>
            <a:endParaRPr lang="it-IT"/>
          </a:p>
        </p:txBody>
      </p:sp>
      <p:sp>
        <p:nvSpPr>
          <p:cNvPr id="10"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987A34D-D315-4E0D-9BB8-99FB77A016A6}" type="slidenum">
              <a:rPr lang="it-IT" smtClean="0"/>
              <a:pPr/>
              <a:t>‹N›</a:t>
            </a:fld>
            <a:endParaRPr lang="it-IT"/>
          </a:p>
        </p:txBody>
      </p:sp>
    </p:spTree>
    <p:extLst>
      <p:ext uri="{BB962C8B-B14F-4D97-AF65-F5344CB8AC3E}">
        <p14:creationId xmlns:p14="http://schemas.microsoft.com/office/powerpoint/2010/main" val="17101326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le 1"/>
          <p:cNvSpPr>
            <a:spLocks noGrp="1"/>
          </p:cNvSpPr>
          <p:nvPr>
            <p:ph type="title"/>
          </p:nvPr>
        </p:nvSpPr>
        <p:spPr>
          <a:xfrm>
            <a:off x="1942415" y="2074562"/>
            <a:ext cx="6591985" cy="1468800"/>
          </a:xfrm>
        </p:spPr>
        <p:txBody>
          <a:bodyPr anchor="b"/>
          <a:lstStyle>
            <a:lvl1pPr algn="l">
              <a:defRPr sz="4000" b="0" cap="none"/>
            </a:lvl1pPr>
          </a:lstStyle>
          <a:p>
            <a:r>
              <a:rPr lang="it-IT"/>
              <a:t>Fare clic per modificare lo stile del titolo</a:t>
            </a:r>
            <a:endParaRPr lang="en-US" dirty="0"/>
          </a:p>
        </p:txBody>
      </p:sp>
      <p:sp>
        <p:nvSpPr>
          <p:cNvPr id="3" name="Text Placeholder 2"/>
          <p:cNvSpPr>
            <a:spLocks noGrp="1"/>
          </p:cNvSpPr>
          <p:nvPr>
            <p:ph type="body" idx="1"/>
          </p:nvPr>
        </p:nvSpPr>
        <p:spPr>
          <a:xfrm>
            <a:off x="1942415" y="3581400"/>
            <a:ext cx="6591985"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stili del testo dello schema</a:t>
            </a:r>
          </a:p>
        </p:txBody>
      </p:sp>
      <p:sp>
        <p:nvSpPr>
          <p:cNvPr id="4" name="Date Placeholder 3"/>
          <p:cNvSpPr>
            <a:spLocks noGrp="1"/>
          </p:cNvSpPr>
          <p:nvPr>
            <p:ph type="dt" sz="half" idx="10"/>
          </p:nvPr>
        </p:nvSpPr>
        <p:spPr/>
        <p:txBody>
          <a:bodyPr/>
          <a:lstStyle/>
          <a:p>
            <a:fld id="{E1A564E7-37F2-43A0-9EE9-7CF1D73D53F0}" type="datetime1">
              <a:rPr lang="it-IT" smtClean="0"/>
              <a:pPr/>
              <a:t>12/05/20</a:t>
            </a:fld>
            <a:endParaRPr lang="it-IT"/>
          </a:p>
        </p:txBody>
      </p:sp>
      <p:sp>
        <p:nvSpPr>
          <p:cNvPr id="5" name="Footer Placeholder 4"/>
          <p:cNvSpPr>
            <a:spLocks noGrp="1"/>
          </p:cNvSpPr>
          <p:nvPr>
            <p:ph type="ftr" sz="quarter" idx="11"/>
          </p:nvPr>
        </p:nvSpPr>
        <p:spPr/>
        <p:txBody>
          <a:bodyPr/>
          <a:lstStyle/>
          <a:p>
            <a:endParaRPr lang="it-IT"/>
          </a:p>
        </p:txBody>
      </p:sp>
      <p:sp>
        <p:nvSpPr>
          <p:cNvPr id="11" name="Freeform 11"/>
          <p:cNvSpPr/>
          <p:nvPr/>
        </p:nvSpPr>
        <p:spPr bwMode="auto">
          <a:xfrm flipV="1">
            <a:off x="58" y="3166527"/>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a:xfrm>
            <a:off x="511228" y="3244140"/>
            <a:ext cx="584978" cy="365125"/>
          </a:xfrm>
        </p:spPr>
        <p:txBody>
          <a:bodyPr/>
          <a:lstStyle/>
          <a:p>
            <a:fld id="{D987A34D-D315-4E0D-9BB8-99FB77A016A6}" type="slidenum">
              <a:rPr lang="it-IT" smtClean="0"/>
              <a:pPr/>
              <a:t>‹N›</a:t>
            </a:fld>
            <a:endParaRPr lang="it-IT"/>
          </a:p>
        </p:txBody>
      </p:sp>
    </p:spTree>
    <p:extLst>
      <p:ext uri="{BB962C8B-B14F-4D97-AF65-F5344CB8AC3E}">
        <p14:creationId xmlns:p14="http://schemas.microsoft.com/office/powerpoint/2010/main" val="34355493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it-IT"/>
              <a:t>Fare clic per modificare lo stile del titolo</a:t>
            </a:r>
            <a:endParaRPr lang="en-US" dirty="0"/>
          </a:p>
        </p:txBody>
      </p:sp>
      <p:sp>
        <p:nvSpPr>
          <p:cNvPr id="3" name="Content Placeholder 2"/>
          <p:cNvSpPr>
            <a:spLocks noGrp="1"/>
          </p:cNvSpPr>
          <p:nvPr>
            <p:ph sz="half" idx="1"/>
          </p:nvPr>
        </p:nvSpPr>
        <p:spPr>
          <a:xfrm>
            <a:off x="1942416" y="2136706"/>
            <a:ext cx="3197531" cy="3767397"/>
          </a:xfrm>
        </p:spPr>
        <p:txBody>
          <a:bodyPr>
            <a:normAutofit/>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Content Placeholder 3"/>
          <p:cNvSpPr>
            <a:spLocks noGrp="1"/>
          </p:cNvSpPr>
          <p:nvPr>
            <p:ph sz="half" idx="2"/>
          </p:nvPr>
        </p:nvSpPr>
        <p:spPr>
          <a:xfrm>
            <a:off x="5337307" y="2136706"/>
            <a:ext cx="3197093" cy="3767397"/>
          </a:xfrm>
        </p:spPr>
        <p:txBody>
          <a:bodyPr>
            <a:normAutofit/>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Date Placeholder 4"/>
          <p:cNvSpPr>
            <a:spLocks noGrp="1"/>
          </p:cNvSpPr>
          <p:nvPr>
            <p:ph type="dt" sz="half" idx="10"/>
          </p:nvPr>
        </p:nvSpPr>
        <p:spPr/>
        <p:txBody>
          <a:bodyPr/>
          <a:lstStyle/>
          <a:p>
            <a:fld id="{DB3048F1-FEB1-4574-8239-4F4B2D3F6DD6}" type="datetime1">
              <a:rPr lang="it-IT" smtClean="0"/>
              <a:pPr/>
              <a:t>12/05/20</a:t>
            </a:fld>
            <a:endParaRPr lang="it-IT"/>
          </a:p>
        </p:txBody>
      </p:sp>
      <p:sp>
        <p:nvSpPr>
          <p:cNvPr id="6" name="Footer Placeholder 5"/>
          <p:cNvSpPr>
            <a:spLocks noGrp="1"/>
          </p:cNvSpPr>
          <p:nvPr>
            <p:ph type="ftr" sz="quarter" idx="11"/>
          </p:nvPr>
        </p:nvSpPr>
        <p:spPr/>
        <p:txBody>
          <a:bodyPr/>
          <a:lstStyle/>
          <a:p>
            <a:endParaRPr lang="it-IT"/>
          </a:p>
        </p:txBody>
      </p:sp>
      <p:sp>
        <p:nvSpPr>
          <p:cNvPr id="9"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10" name="Slide Number Placeholder 5"/>
          <p:cNvSpPr>
            <a:spLocks noGrp="1"/>
          </p:cNvSpPr>
          <p:nvPr>
            <p:ph type="sldNum" sz="quarter" idx="12"/>
          </p:nvPr>
        </p:nvSpPr>
        <p:spPr>
          <a:xfrm>
            <a:off x="511228" y="787783"/>
            <a:ext cx="584978" cy="365125"/>
          </a:xfrm>
        </p:spPr>
        <p:txBody>
          <a:bodyPr/>
          <a:lstStyle/>
          <a:p>
            <a:fld id="{D987A34D-D315-4E0D-9BB8-99FB77A016A6}" type="slidenum">
              <a:rPr lang="it-IT" smtClean="0"/>
              <a:pPr/>
              <a:t>‹N›</a:t>
            </a:fld>
            <a:endParaRPr lang="it-IT"/>
          </a:p>
        </p:txBody>
      </p:sp>
    </p:spTree>
    <p:extLst>
      <p:ext uri="{BB962C8B-B14F-4D97-AF65-F5344CB8AC3E}">
        <p14:creationId xmlns:p14="http://schemas.microsoft.com/office/powerpoint/2010/main" val="30997780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it-IT"/>
              <a:t>Fare clic per modificare lo stile del titolo</a:t>
            </a:r>
            <a:endParaRPr lang="en-US" dirty="0"/>
          </a:p>
        </p:txBody>
      </p:sp>
      <p:sp>
        <p:nvSpPr>
          <p:cNvPr id="3" name="Text Placeholder 2"/>
          <p:cNvSpPr>
            <a:spLocks noGrp="1"/>
          </p:cNvSpPr>
          <p:nvPr>
            <p:ph type="body" idx="1"/>
          </p:nvPr>
        </p:nvSpPr>
        <p:spPr>
          <a:xfrm>
            <a:off x="2265352" y="2226626"/>
            <a:ext cx="2874596"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4" name="Content Placeholder 3"/>
          <p:cNvSpPr>
            <a:spLocks noGrp="1"/>
          </p:cNvSpPr>
          <p:nvPr>
            <p:ph sz="half" idx="2"/>
          </p:nvPr>
        </p:nvSpPr>
        <p:spPr>
          <a:xfrm>
            <a:off x="1942415" y="2802888"/>
            <a:ext cx="3197532" cy="3105703"/>
          </a:xfrm>
        </p:spPr>
        <p:txBody>
          <a:bodyPr>
            <a:normAutofit/>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Text Placeholder 4"/>
          <p:cNvSpPr>
            <a:spLocks noGrp="1"/>
          </p:cNvSpPr>
          <p:nvPr>
            <p:ph type="body" sz="quarter" idx="3"/>
          </p:nvPr>
        </p:nvSpPr>
        <p:spPr>
          <a:xfrm>
            <a:off x="5656154" y="2223398"/>
            <a:ext cx="2873239"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6" name="Content Placeholder 5"/>
          <p:cNvSpPr>
            <a:spLocks noGrp="1"/>
          </p:cNvSpPr>
          <p:nvPr>
            <p:ph sz="quarter" idx="4"/>
          </p:nvPr>
        </p:nvSpPr>
        <p:spPr>
          <a:xfrm>
            <a:off x="5333715" y="2799660"/>
            <a:ext cx="3195680" cy="3105703"/>
          </a:xfrm>
        </p:spPr>
        <p:txBody>
          <a:bodyPr>
            <a:normAutofit/>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7" name="Date Placeholder 6"/>
          <p:cNvSpPr>
            <a:spLocks noGrp="1"/>
          </p:cNvSpPr>
          <p:nvPr>
            <p:ph type="dt" sz="half" idx="10"/>
          </p:nvPr>
        </p:nvSpPr>
        <p:spPr/>
        <p:txBody>
          <a:bodyPr/>
          <a:lstStyle/>
          <a:p>
            <a:fld id="{7124A414-4564-4198-8C80-8201EA50F6F5}" type="datetime1">
              <a:rPr lang="it-IT" smtClean="0"/>
              <a:pPr/>
              <a:t>12/05/20</a:t>
            </a:fld>
            <a:endParaRPr lang="it-IT"/>
          </a:p>
        </p:txBody>
      </p:sp>
      <p:sp>
        <p:nvSpPr>
          <p:cNvPr id="8" name="Footer Placeholder 7"/>
          <p:cNvSpPr>
            <a:spLocks noGrp="1"/>
          </p:cNvSpPr>
          <p:nvPr>
            <p:ph type="ftr" sz="quarter" idx="11"/>
          </p:nvPr>
        </p:nvSpPr>
        <p:spPr/>
        <p:txBody>
          <a:bodyPr/>
          <a:lstStyle/>
          <a:p>
            <a:endParaRPr lang="it-IT"/>
          </a:p>
        </p:txBody>
      </p:sp>
      <p:sp>
        <p:nvSpPr>
          <p:cNvPr id="11"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12" name="Slide Number Placeholder 5"/>
          <p:cNvSpPr>
            <a:spLocks noGrp="1"/>
          </p:cNvSpPr>
          <p:nvPr>
            <p:ph type="sldNum" sz="quarter" idx="12"/>
          </p:nvPr>
        </p:nvSpPr>
        <p:spPr>
          <a:xfrm>
            <a:off x="511228" y="787783"/>
            <a:ext cx="584978" cy="365125"/>
          </a:xfrm>
        </p:spPr>
        <p:txBody>
          <a:bodyPr/>
          <a:lstStyle/>
          <a:p>
            <a:fld id="{D987A34D-D315-4E0D-9BB8-99FB77A016A6}" type="slidenum">
              <a:rPr lang="it-IT" smtClean="0"/>
              <a:pPr/>
              <a:t>‹N›</a:t>
            </a:fld>
            <a:endParaRPr lang="it-IT"/>
          </a:p>
        </p:txBody>
      </p:sp>
    </p:spTree>
    <p:extLst>
      <p:ext uri="{BB962C8B-B14F-4D97-AF65-F5344CB8AC3E}">
        <p14:creationId xmlns:p14="http://schemas.microsoft.com/office/powerpoint/2010/main" val="24879535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a:xfrm>
            <a:off x="1945200" y="624110"/>
            <a:ext cx="6589200" cy="1280890"/>
          </a:xfrm>
        </p:spPr>
        <p:txBody>
          <a:bodyPr/>
          <a:lstStyle/>
          <a:p>
            <a:r>
              <a:rPr lang="it-IT"/>
              <a:t>Fare clic per modificare lo stile del titolo</a:t>
            </a:r>
            <a:endParaRPr lang="en-US" dirty="0"/>
          </a:p>
        </p:txBody>
      </p:sp>
      <p:sp>
        <p:nvSpPr>
          <p:cNvPr id="3" name="Date Placeholder 2"/>
          <p:cNvSpPr>
            <a:spLocks noGrp="1"/>
          </p:cNvSpPr>
          <p:nvPr>
            <p:ph type="dt" sz="half" idx="10"/>
          </p:nvPr>
        </p:nvSpPr>
        <p:spPr/>
        <p:txBody>
          <a:bodyPr/>
          <a:lstStyle/>
          <a:p>
            <a:fld id="{C29933AA-BACB-4B18-BDCC-F00617DD64A2}" type="datetime1">
              <a:rPr lang="it-IT" smtClean="0"/>
              <a:pPr/>
              <a:t>12/05/20</a:t>
            </a:fld>
            <a:endParaRPr lang="it-IT"/>
          </a:p>
        </p:txBody>
      </p:sp>
      <p:sp>
        <p:nvSpPr>
          <p:cNvPr id="4" name="Footer Placeholder 3"/>
          <p:cNvSpPr>
            <a:spLocks noGrp="1"/>
          </p:cNvSpPr>
          <p:nvPr>
            <p:ph type="ftr" sz="quarter" idx="11"/>
          </p:nvPr>
        </p:nvSpPr>
        <p:spPr/>
        <p:txBody>
          <a:bodyPr/>
          <a:lstStyle/>
          <a:p>
            <a:endParaRPr lang="it-IT"/>
          </a:p>
        </p:txBody>
      </p:sp>
      <p:sp>
        <p:nvSpPr>
          <p:cNvPr id="8"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D987A34D-D315-4E0D-9BB8-99FB77A016A6}" type="slidenum">
              <a:rPr lang="it-IT" smtClean="0"/>
              <a:pPr/>
              <a:t>‹N›</a:t>
            </a:fld>
            <a:endParaRPr lang="it-IT"/>
          </a:p>
        </p:txBody>
      </p:sp>
    </p:spTree>
    <p:extLst>
      <p:ext uri="{BB962C8B-B14F-4D97-AF65-F5344CB8AC3E}">
        <p14:creationId xmlns:p14="http://schemas.microsoft.com/office/powerpoint/2010/main" val="16395761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E8B6E54-EA29-4A61-A1B9-AA5275089466}" type="datetime1">
              <a:rPr lang="it-IT" smtClean="0"/>
              <a:pPr/>
              <a:t>12/05/20</a:t>
            </a:fld>
            <a:endParaRPr lang="it-IT"/>
          </a:p>
        </p:txBody>
      </p:sp>
      <p:sp>
        <p:nvSpPr>
          <p:cNvPr id="3" name="Footer Placeholder 2"/>
          <p:cNvSpPr>
            <a:spLocks noGrp="1"/>
          </p:cNvSpPr>
          <p:nvPr>
            <p:ph type="ftr" sz="quarter" idx="11"/>
          </p:nvPr>
        </p:nvSpPr>
        <p:spPr/>
        <p:txBody>
          <a:bodyPr/>
          <a:lstStyle/>
          <a:p>
            <a:endParaRPr lang="it-IT"/>
          </a:p>
        </p:txBody>
      </p:sp>
      <p:sp>
        <p:nvSpPr>
          <p:cNvPr id="6"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D987A34D-D315-4E0D-9BB8-99FB77A016A6}" type="slidenum">
              <a:rPr lang="it-IT" smtClean="0"/>
              <a:pPr/>
              <a:t>‹N›</a:t>
            </a:fld>
            <a:endParaRPr lang="it-IT"/>
          </a:p>
        </p:txBody>
      </p:sp>
    </p:spTree>
    <p:extLst>
      <p:ext uri="{BB962C8B-B14F-4D97-AF65-F5344CB8AC3E}">
        <p14:creationId xmlns:p14="http://schemas.microsoft.com/office/powerpoint/2010/main" val="26918139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1942415" y="446088"/>
            <a:ext cx="2629584" cy="976312"/>
          </a:xfrm>
        </p:spPr>
        <p:txBody>
          <a:bodyPr anchor="b"/>
          <a:lstStyle>
            <a:lvl1pPr algn="l">
              <a:defRPr sz="2000" b="0"/>
            </a:lvl1pPr>
          </a:lstStyle>
          <a:p>
            <a:r>
              <a:rPr lang="it-IT"/>
              <a:t>Fare clic per modificare lo stile del titolo</a:t>
            </a:r>
            <a:endParaRPr lang="en-US" dirty="0"/>
          </a:p>
        </p:txBody>
      </p:sp>
      <p:sp>
        <p:nvSpPr>
          <p:cNvPr id="3" name="Content Placeholder 2"/>
          <p:cNvSpPr>
            <a:spLocks noGrp="1"/>
          </p:cNvSpPr>
          <p:nvPr>
            <p:ph idx="1"/>
          </p:nvPr>
        </p:nvSpPr>
        <p:spPr>
          <a:xfrm>
            <a:off x="4743494" y="446089"/>
            <a:ext cx="3790906" cy="5414963"/>
          </a:xfrm>
        </p:spPr>
        <p:txBody>
          <a:bodyPr anchor="ctr">
            <a:normAutofit/>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Text Placeholder 3"/>
          <p:cNvSpPr>
            <a:spLocks noGrp="1"/>
          </p:cNvSpPr>
          <p:nvPr>
            <p:ph type="body" sz="half" idx="2"/>
          </p:nvPr>
        </p:nvSpPr>
        <p:spPr>
          <a:xfrm>
            <a:off x="1942415" y="1598613"/>
            <a:ext cx="2629584"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Date Placeholder 4"/>
          <p:cNvSpPr>
            <a:spLocks noGrp="1"/>
          </p:cNvSpPr>
          <p:nvPr>
            <p:ph type="dt" sz="half" idx="10"/>
          </p:nvPr>
        </p:nvSpPr>
        <p:spPr/>
        <p:txBody>
          <a:bodyPr/>
          <a:lstStyle/>
          <a:p>
            <a:fld id="{6AB17E9B-740A-4416-B8C9-A77D1BC6F6E0}" type="datetime1">
              <a:rPr lang="it-IT" smtClean="0"/>
              <a:pPr/>
              <a:t>12/05/20</a:t>
            </a:fld>
            <a:endParaRPr lang="it-IT"/>
          </a:p>
        </p:txBody>
      </p:sp>
      <p:sp>
        <p:nvSpPr>
          <p:cNvPr id="6" name="Footer Placeholder 5"/>
          <p:cNvSpPr>
            <a:spLocks noGrp="1"/>
          </p:cNvSpPr>
          <p:nvPr>
            <p:ph type="ftr" sz="quarter" idx="11"/>
          </p:nvPr>
        </p:nvSpPr>
        <p:spPr/>
        <p:txBody>
          <a:bodyPr/>
          <a:lstStyle/>
          <a:p>
            <a:endParaRPr lang="it-IT"/>
          </a:p>
        </p:txBody>
      </p:sp>
      <p:sp>
        <p:nvSpPr>
          <p:cNvPr id="10"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D987A34D-D315-4E0D-9BB8-99FB77A016A6}" type="slidenum">
              <a:rPr lang="it-IT" smtClean="0"/>
              <a:pPr/>
              <a:t>‹N›</a:t>
            </a:fld>
            <a:endParaRPr lang="it-IT"/>
          </a:p>
        </p:txBody>
      </p:sp>
    </p:spTree>
    <p:extLst>
      <p:ext uri="{BB962C8B-B14F-4D97-AF65-F5344CB8AC3E}">
        <p14:creationId xmlns:p14="http://schemas.microsoft.com/office/powerpoint/2010/main" val="34666081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1942415" y="4800600"/>
            <a:ext cx="6591985" cy="566738"/>
          </a:xfrm>
        </p:spPr>
        <p:txBody>
          <a:bodyPr anchor="b">
            <a:normAutofit/>
          </a:bodyPr>
          <a:lstStyle>
            <a:lvl1pPr algn="l">
              <a:defRPr sz="2400" b="0"/>
            </a:lvl1pPr>
          </a:lstStyle>
          <a:p>
            <a:r>
              <a:rPr lang="it-IT"/>
              <a:t>Fare clic per modificare lo stile del titolo</a:t>
            </a:r>
            <a:endParaRPr lang="en-US" dirty="0"/>
          </a:p>
        </p:txBody>
      </p:sp>
      <p:sp>
        <p:nvSpPr>
          <p:cNvPr id="3" name="Picture Placeholder 2"/>
          <p:cNvSpPr>
            <a:spLocks noGrp="1" noChangeAspect="1"/>
          </p:cNvSpPr>
          <p:nvPr>
            <p:ph type="pic" idx="1"/>
          </p:nvPr>
        </p:nvSpPr>
        <p:spPr>
          <a:xfrm>
            <a:off x="1942415" y="634965"/>
            <a:ext cx="6591985"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it-IT"/>
              <a:t>Fare clic sull'icona per inserire un'immagine</a:t>
            </a:r>
            <a:endParaRPr lang="en-US" dirty="0"/>
          </a:p>
        </p:txBody>
      </p:sp>
      <p:sp>
        <p:nvSpPr>
          <p:cNvPr id="4" name="Text Placeholder 3"/>
          <p:cNvSpPr>
            <a:spLocks noGrp="1"/>
          </p:cNvSpPr>
          <p:nvPr>
            <p:ph type="body" sz="half" idx="2"/>
          </p:nvPr>
        </p:nvSpPr>
        <p:spPr>
          <a:xfrm>
            <a:off x="1942415" y="5367338"/>
            <a:ext cx="6591985"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Date Placeholder 4"/>
          <p:cNvSpPr>
            <a:spLocks noGrp="1"/>
          </p:cNvSpPr>
          <p:nvPr>
            <p:ph type="dt" sz="half" idx="10"/>
          </p:nvPr>
        </p:nvSpPr>
        <p:spPr/>
        <p:txBody>
          <a:bodyPr/>
          <a:lstStyle/>
          <a:p>
            <a:fld id="{BF2C0C0B-B2C5-4C1A-8F37-80AD2E8DA191}" type="datetime1">
              <a:rPr lang="it-IT" smtClean="0"/>
              <a:pPr/>
              <a:t>12/05/20</a:t>
            </a:fld>
            <a:endParaRPr lang="it-IT"/>
          </a:p>
        </p:txBody>
      </p:sp>
      <p:sp>
        <p:nvSpPr>
          <p:cNvPr id="6" name="Footer Placeholder 5"/>
          <p:cNvSpPr>
            <a:spLocks noGrp="1"/>
          </p:cNvSpPr>
          <p:nvPr>
            <p:ph type="ftr" sz="quarter" idx="11"/>
          </p:nvPr>
        </p:nvSpPr>
        <p:spPr/>
        <p:txBody>
          <a:bodyPr/>
          <a:lstStyle/>
          <a:p>
            <a:endParaRPr lang="it-IT"/>
          </a:p>
        </p:txBody>
      </p:sp>
      <p:sp>
        <p:nvSpPr>
          <p:cNvPr id="10" name="Freeform 11"/>
          <p:cNvSpPr/>
          <p:nvPr/>
        </p:nvSpPr>
        <p:spPr bwMode="auto">
          <a:xfrm flipV="1">
            <a:off x="58" y="4910660"/>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a:xfrm>
            <a:off x="511228" y="4983088"/>
            <a:ext cx="584978" cy="365125"/>
          </a:xfrm>
        </p:spPr>
        <p:txBody>
          <a:bodyPr/>
          <a:lstStyle/>
          <a:p>
            <a:fld id="{D987A34D-D315-4E0D-9BB8-99FB77A016A6}" type="slidenum">
              <a:rPr lang="it-IT" smtClean="0"/>
              <a:pPr/>
              <a:t>‹N›</a:t>
            </a:fld>
            <a:endParaRPr lang="it-IT"/>
          </a:p>
        </p:txBody>
      </p:sp>
    </p:spTree>
    <p:extLst>
      <p:ext uri="{BB962C8B-B14F-4D97-AF65-F5344CB8AC3E}">
        <p14:creationId xmlns:p14="http://schemas.microsoft.com/office/powerpoint/2010/main" val="28332918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36" name="Group 35"/>
          <p:cNvGrpSpPr/>
          <p:nvPr/>
        </p:nvGrpSpPr>
        <p:grpSpPr>
          <a:xfrm>
            <a:off x="1" y="228600"/>
            <a:ext cx="1981200" cy="6638628"/>
            <a:chOff x="2487613" y="285750"/>
            <a:chExt cx="2428875" cy="5654676"/>
          </a:xfrm>
        </p:grpSpPr>
        <p:sp>
          <p:nvSpPr>
            <p:cNvPr id="37"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38"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39"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40"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41"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42"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43"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44"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45"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46"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47"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48"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49" name="Group 48"/>
          <p:cNvGrpSpPr/>
          <p:nvPr/>
        </p:nvGrpSpPr>
        <p:grpSpPr>
          <a:xfrm>
            <a:off x="20421" y="749"/>
            <a:ext cx="1952272" cy="6852504"/>
            <a:chOff x="6627813" y="196102"/>
            <a:chExt cx="1952625" cy="5677649"/>
          </a:xfrm>
        </p:grpSpPr>
        <p:sp>
          <p:nvSpPr>
            <p:cNvPr id="50" name="Freeform 27"/>
            <p:cNvSpPr/>
            <p:nvPr/>
          </p:nvSpPr>
          <p:spPr bwMode="auto">
            <a:xfrm>
              <a:off x="6627813" y="196102"/>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51"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52"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53"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54"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55"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56"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57"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58"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59"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60"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61"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62" name="Rectangle 61"/>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1945200" y="624110"/>
            <a:ext cx="6589200" cy="1280890"/>
          </a:xfrm>
          <a:prstGeom prst="rect">
            <a:avLst/>
          </a:prstGeom>
        </p:spPr>
        <p:txBody>
          <a:bodyPr vert="horz" lIns="91440" tIns="45720" rIns="91440" bIns="45720" rtlCol="0" anchor="t">
            <a:normAutofit/>
          </a:bodyPr>
          <a:lstStyle/>
          <a:p>
            <a:r>
              <a:rPr lang="it-IT"/>
              <a:t>Fare clic per modificare lo stile del titolo</a:t>
            </a:r>
            <a:endParaRPr lang="en-US" dirty="0"/>
          </a:p>
        </p:txBody>
      </p:sp>
      <p:sp>
        <p:nvSpPr>
          <p:cNvPr id="3" name="Text Placeholder 2"/>
          <p:cNvSpPr>
            <a:spLocks noGrp="1"/>
          </p:cNvSpPr>
          <p:nvPr>
            <p:ph type="body" idx="1"/>
          </p:nvPr>
        </p:nvSpPr>
        <p:spPr>
          <a:xfrm>
            <a:off x="1942415" y="2133600"/>
            <a:ext cx="6591985" cy="3886200"/>
          </a:xfrm>
          <a:prstGeom prst="rect">
            <a:avLst/>
          </a:prstGeom>
        </p:spPr>
        <p:txBody>
          <a:bodyPr vert="horz" lIns="91440" tIns="45720" rIns="91440" bIns="45720" rtlCol="0">
            <a:normAutofit/>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2"/>
          </p:nvPr>
        </p:nvSpPr>
        <p:spPr>
          <a:xfrm>
            <a:off x="7772400" y="6135089"/>
            <a:ext cx="766380" cy="370171"/>
          </a:xfrm>
          <a:prstGeom prst="rect">
            <a:avLst/>
          </a:prstGeom>
        </p:spPr>
        <p:txBody>
          <a:bodyPr vert="horz" lIns="91440" tIns="45720" rIns="91440" bIns="45720" rtlCol="0" anchor="ctr"/>
          <a:lstStyle>
            <a:lvl1pPr algn="r">
              <a:defRPr sz="900">
                <a:solidFill>
                  <a:schemeClr val="tx1">
                    <a:tint val="75000"/>
                  </a:schemeClr>
                </a:solidFill>
              </a:defRPr>
            </a:lvl1pPr>
          </a:lstStyle>
          <a:p>
            <a:fld id="{6D4ECFD5-C8EA-4635-AD65-1B5F55CFA434}" type="datetime1">
              <a:rPr lang="it-IT" smtClean="0"/>
              <a:pPr/>
              <a:t>12/05/20</a:t>
            </a:fld>
            <a:endParaRPr lang="it-IT"/>
          </a:p>
        </p:txBody>
      </p:sp>
      <p:sp>
        <p:nvSpPr>
          <p:cNvPr id="5" name="Footer Placeholder 4"/>
          <p:cNvSpPr>
            <a:spLocks noGrp="1"/>
          </p:cNvSpPr>
          <p:nvPr>
            <p:ph type="ftr" sz="quarter" idx="3"/>
          </p:nvPr>
        </p:nvSpPr>
        <p:spPr>
          <a:xfrm>
            <a:off x="1942415" y="6135809"/>
            <a:ext cx="5716488"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it-IT"/>
          </a:p>
        </p:txBody>
      </p:sp>
      <p:sp>
        <p:nvSpPr>
          <p:cNvPr id="6" name="Slide Number Placeholder 5"/>
          <p:cNvSpPr>
            <a:spLocks noGrp="1"/>
          </p:cNvSpPr>
          <p:nvPr>
            <p:ph type="sldNum" sz="quarter" idx="4"/>
          </p:nvPr>
        </p:nvSpPr>
        <p:spPr bwMode="gray">
          <a:xfrm>
            <a:off x="511228" y="787783"/>
            <a:ext cx="584978" cy="365125"/>
          </a:xfrm>
          <a:prstGeom prst="rect">
            <a:avLst/>
          </a:prstGeom>
        </p:spPr>
        <p:txBody>
          <a:bodyPr vert="horz" lIns="91440" tIns="45720" rIns="91440" bIns="45720" rtlCol="0" anchor="ctr"/>
          <a:lstStyle>
            <a:lvl1pPr algn="r">
              <a:defRPr sz="2000">
                <a:solidFill>
                  <a:srgbClr val="FEFFFF"/>
                </a:solidFill>
              </a:defRPr>
            </a:lvl1pPr>
          </a:lstStyle>
          <a:p>
            <a:fld id="{D987A34D-D315-4E0D-9BB8-99FB77A016A6}" type="slidenum">
              <a:rPr lang="it-IT" smtClean="0"/>
              <a:pPr/>
              <a:t>‹N›</a:t>
            </a:fld>
            <a:endParaRPr lang="it-IT"/>
          </a:p>
        </p:txBody>
      </p:sp>
    </p:spTree>
    <p:extLst>
      <p:ext uri="{BB962C8B-B14F-4D97-AF65-F5344CB8AC3E}">
        <p14:creationId xmlns:p14="http://schemas.microsoft.com/office/powerpoint/2010/main" val="3430916722"/>
      </p:ext>
    </p:extLst>
  </p:cSld>
  <p:clrMap bg1="lt1" tx1="dk1" bg2="lt2" tx2="dk2" accent1="accent1" accent2="accent2" accent3="accent3" accent4="accent4" accent5="accent5" accent6="accent6" hlink="hlink" folHlink="folHlink"/>
  <p:sldLayoutIdLst>
    <p:sldLayoutId id="2147483878" r:id="rId1"/>
    <p:sldLayoutId id="2147483879" r:id="rId2"/>
    <p:sldLayoutId id="2147483880" r:id="rId3"/>
    <p:sldLayoutId id="2147483881" r:id="rId4"/>
    <p:sldLayoutId id="2147483882" r:id="rId5"/>
    <p:sldLayoutId id="2147483883" r:id="rId6"/>
    <p:sldLayoutId id="2147483884" r:id="rId7"/>
    <p:sldLayoutId id="2147483885" r:id="rId8"/>
    <p:sldLayoutId id="2147483886" r:id="rId9"/>
    <p:sldLayoutId id="2147483887" r:id="rId10"/>
    <p:sldLayoutId id="2147483888" r:id="rId11"/>
    <p:sldLayoutId id="2147483889" r:id="rId12"/>
    <p:sldLayoutId id="2147483890" r:id="rId13"/>
    <p:sldLayoutId id="2147483891" r:id="rId14"/>
    <p:sldLayoutId id="2147483892" r:id="rId15"/>
    <p:sldLayoutId id="2147483893" r:id="rId16"/>
  </p:sldLayoutIdLst>
  <p:hf hdr="0" ftr="0" dt="0"/>
  <p:txStyles>
    <p:titleStyle>
      <a:lvl1pPr algn="l" defTabSz="457200" rtl="0" eaLnBrk="1" latinLnBrk="0" hangingPunct="1">
        <a:spcBef>
          <a:spcPct val="0"/>
        </a:spcBef>
        <a:buNone/>
        <a:defRPr sz="3600" kern="1200">
          <a:solidFill>
            <a:schemeClr val="accent2">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emf"/></Relationships>
</file>

<file path=ppt/slides/_rels/slide10.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4.jpeg"/><Relationship Id="rId4" Type="http://schemas.openxmlformats.org/officeDocument/2006/relationships/hyperlink" Target="http://www.psrsicilia.it/2014-2020/" TargetMode="Externa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hyperlink" Target="http://www.psrsicilia.it/2014-2020/"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hyperlink" Target="http://www.psrsicilia.it/2014-2020/" TargetMode="External"/><Relationship Id="rId1" Type="http://schemas.openxmlformats.org/officeDocument/2006/relationships/slideLayout" Target="../slideLayouts/slideLayout2.xml"/><Relationship Id="rId4" Type="http://schemas.openxmlformats.org/officeDocument/2006/relationships/image" Target="../media/image6.gif"/></Relationships>
</file>

<file path=ppt/slides/_rels/slide9.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p:cNvSpPr>
            <a:spLocks noGrp="1"/>
          </p:cNvSpPr>
          <p:nvPr>
            <p:ph type="sldNum" sz="quarter" idx="12"/>
          </p:nvPr>
        </p:nvSpPr>
        <p:spPr/>
        <p:txBody>
          <a:bodyPr/>
          <a:lstStyle/>
          <a:p>
            <a:fld id="{D987A34D-D315-4E0D-9BB8-99FB77A016A6}" type="slidenum">
              <a:rPr lang="it-IT" smtClean="0"/>
              <a:pPr/>
              <a:t>1</a:t>
            </a:fld>
            <a:endParaRPr lang="it-IT"/>
          </a:p>
        </p:txBody>
      </p:sp>
      <p:pic>
        <p:nvPicPr>
          <p:cNvPr id="8" name="Segnaposto contenuto 7"/>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68908"/>
            <a:ext cx="9242612" cy="6926908"/>
          </a:xfrm>
        </p:spPr>
      </p:pic>
      <p:sp>
        <p:nvSpPr>
          <p:cNvPr id="3" name="CasellaDiTesto 2"/>
          <p:cNvSpPr txBox="1"/>
          <p:nvPr/>
        </p:nvSpPr>
        <p:spPr>
          <a:xfrm>
            <a:off x="183668" y="1484784"/>
            <a:ext cx="8640960" cy="6309420"/>
          </a:xfrm>
          <a:prstGeom prst="rect">
            <a:avLst/>
          </a:prstGeom>
          <a:noFill/>
        </p:spPr>
        <p:txBody>
          <a:bodyPr wrap="square" rtlCol="0">
            <a:spAutoFit/>
          </a:bodyPr>
          <a:lstStyle/>
          <a:p>
            <a:pPr algn="ctr"/>
            <a:r>
              <a:rPr lang="it-IT" sz="1600" b="1" dirty="0">
                <a:ln w="0"/>
                <a:solidFill>
                  <a:schemeClr val="bg2">
                    <a:lumMod val="25000"/>
                  </a:schemeClr>
                </a:solidFill>
              </a:rPr>
              <a:t>PIANO DI AZIONE LOCALE</a:t>
            </a:r>
          </a:p>
          <a:p>
            <a:pPr algn="ctr"/>
            <a:r>
              <a:rPr lang="it-IT" sz="1400" b="1" i="1" dirty="0">
                <a:solidFill>
                  <a:schemeClr val="bg2">
                    <a:lumMod val="25000"/>
                  </a:schemeClr>
                </a:solidFill>
              </a:rPr>
              <a:t>« IL SISTEMA DI SVILUPPO INTEGRATO  PER UN NUOVO</a:t>
            </a:r>
            <a:r>
              <a:rPr lang="it-IT" sz="1400" b="1" i="1" dirty="0">
                <a:solidFill>
                  <a:schemeClr val="bg1"/>
                </a:solidFill>
              </a:rPr>
              <a:t> </a:t>
            </a:r>
            <a:r>
              <a:rPr lang="it-IT" sz="1400" b="1" i="1" dirty="0">
                <a:solidFill>
                  <a:schemeClr val="bg2">
                    <a:lumMod val="25000"/>
                  </a:schemeClr>
                </a:solidFill>
              </a:rPr>
              <a:t>BR</a:t>
            </a:r>
            <a:r>
              <a:rPr lang="it-IT" sz="1400" b="1" i="1" dirty="0">
                <a:solidFill>
                  <a:schemeClr val="bg1"/>
                </a:solidFill>
              </a:rPr>
              <a:t>AND CULTURALE, TU</a:t>
            </a:r>
            <a:r>
              <a:rPr lang="it-IT" sz="1400" b="1" i="1" dirty="0">
                <a:solidFill>
                  <a:schemeClr val="bg2">
                    <a:lumMod val="25000"/>
                  </a:schemeClr>
                </a:solidFill>
              </a:rPr>
              <a:t>RISTICO E PROD</a:t>
            </a:r>
            <a:r>
              <a:rPr lang="it-IT" sz="1400" b="1" i="1" dirty="0">
                <a:solidFill>
                  <a:schemeClr val="bg1"/>
                </a:solidFill>
              </a:rPr>
              <a:t>UTTIVO »</a:t>
            </a:r>
          </a:p>
          <a:p>
            <a:pPr algn="ctr"/>
            <a:r>
              <a:rPr lang="it-IT" sz="1200" b="1" i="1" dirty="0">
                <a:solidFill>
                  <a:schemeClr val="bg2">
                    <a:lumMod val="25000"/>
                  </a:schemeClr>
                </a:solidFill>
              </a:rPr>
              <a:t>PSR SICILIA 2014- 2020 - Sot</a:t>
            </a:r>
            <a:r>
              <a:rPr lang="it-IT" sz="1200" b="1" i="1" dirty="0">
                <a:solidFill>
                  <a:schemeClr val="bg1"/>
                </a:solidFill>
              </a:rPr>
              <a:t>to misura 19.4</a:t>
            </a:r>
          </a:p>
          <a:p>
            <a:endParaRPr lang="it-IT" sz="1000" b="1" i="1" dirty="0"/>
          </a:p>
          <a:p>
            <a:pPr algn="ctr"/>
            <a:r>
              <a:rPr lang="it-IT" sz="1400" b="1" dirty="0">
                <a:solidFill>
                  <a:schemeClr val="bg2">
                    <a:lumMod val="25000"/>
                  </a:schemeClr>
                </a:solidFill>
              </a:rPr>
              <a:t>WEBINAR 12 MAGGIO 2020</a:t>
            </a:r>
          </a:p>
          <a:p>
            <a:endParaRPr lang="it-IT" sz="1400" b="1" i="1" dirty="0">
              <a:solidFill>
                <a:schemeClr val="bg2">
                  <a:lumMod val="25000"/>
                </a:schemeClr>
              </a:solidFill>
            </a:endParaRPr>
          </a:p>
          <a:p>
            <a:r>
              <a:rPr lang="it-IT" sz="2400" b="1" dirty="0"/>
              <a:t>UNIVERSITA’ DEGLI STUDI DI MESSINA </a:t>
            </a:r>
          </a:p>
          <a:p>
            <a:endParaRPr lang="it-IT" sz="1400" b="1" i="1" dirty="0">
              <a:solidFill>
                <a:schemeClr val="bg2">
                  <a:lumMod val="25000"/>
                </a:schemeClr>
              </a:solidFill>
            </a:endParaRPr>
          </a:p>
          <a:p>
            <a:r>
              <a:rPr lang="it-IT" sz="1400" b="1" i="1" dirty="0">
                <a:solidFill>
                  <a:schemeClr val="bg2">
                    <a:lumMod val="25000"/>
                  </a:schemeClr>
                </a:solidFill>
              </a:rPr>
              <a:t>Corso di </a:t>
            </a:r>
          </a:p>
          <a:p>
            <a:r>
              <a:rPr lang="it-IT" b="1" dirty="0"/>
              <a:t>STRATEGIA E INNOVAZIONE IN AGRIBUSINESS</a:t>
            </a:r>
          </a:p>
          <a:p>
            <a:r>
              <a:rPr lang="it-IT" sz="1400" b="1" dirty="0"/>
              <a:t>Prof.ssa Daniela Baglieri</a:t>
            </a:r>
          </a:p>
          <a:p>
            <a:r>
              <a:rPr lang="it-IT" sz="1400" dirty="0"/>
              <a:t>Prorettore alla Ricerca, Innovazione e Trasferimento Tecnologico</a:t>
            </a:r>
          </a:p>
          <a:p>
            <a:endParaRPr lang="it-IT" sz="1400" b="1" dirty="0"/>
          </a:p>
          <a:p>
            <a:r>
              <a:rPr lang="it-IT" sz="1400" b="1" dirty="0"/>
              <a:t>Incontro sul tema</a:t>
            </a:r>
          </a:p>
          <a:p>
            <a:endParaRPr lang="it-IT" sz="1400" b="1" dirty="0"/>
          </a:p>
          <a:p>
            <a:r>
              <a:rPr lang="it-IT" b="1" dirty="0"/>
              <a:t>«</a:t>
            </a:r>
            <a:r>
              <a:rPr lang="it-IT" sz="2400" b="1" dirty="0"/>
              <a:t>Sviluppo Locale Sostenibile, il ruolo dei G.A.L.: </a:t>
            </a:r>
          </a:p>
          <a:p>
            <a:r>
              <a:rPr lang="it-IT" sz="2400" b="1" dirty="0"/>
              <a:t>cosa sono e cosa fanno»</a:t>
            </a:r>
          </a:p>
          <a:p>
            <a:r>
              <a:rPr lang="it-IT" sz="1400" dirty="0"/>
              <a:t>Relatore</a:t>
            </a:r>
          </a:p>
          <a:p>
            <a:r>
              <a:rPr lang="it-IT" sz="1400" b="1" dirty="0"/>
              <a:t>Arch. Roberto </a:t>
            </a:r>
            <a:r>
              <a:rPr lang="it-IT" sz="1400" b="1" dirty="0" err="1"/>
              <a:t>Sauerborn</a:t>
            </a:r>
            <a:r>
              <a:rPr lang="it-IT" sz="1400" b="1" dirty="0"/>
              <a:t> </a:t>
            </a:r>
            <a:r>
              <a:rPr lang="it-IT" sz="1400" dirty="0"/>
              <a:t>– Direttore GAL Tirrenico Mare Monti e Borghi</a:t>
            </a:r>
          </a:p>
          <a:p>
            <a:endParaRPr lang="it-IT" sz="1400" b="1" i="1" dirty="0">
              <a:solidFill>
                <a:schemeClr val="bg2">
                  <a:lumMod val="25000"/>
                </a:schemeClr>
              </a:solidFill>
            </a:endParaRPr>
          </a:p>
          <a:p>
            <a:endParaRPr lang="it-IT" sz="1000" b="1" i="1" dirty="0"/>
          </a:p>
          <a:p>
            <a:endParaRPr lang="it-IT" sz="1200" b="1" i="1" dirty="0"/>
          </a:p>
          <a:p>
            <a:endParaRPr lang="it-IT" sz="1200" b="1" i="1" dirty="0"/>
          </a:p>
          <a:p>
            <a:endParaRPr lang="it-IT" sz="1200" b="1" i="1" dirty="0"/>
          </a:p>
          <a:p>
            <a:endParaRPr lang="it-IT" sz="1600" b="1" i="1" dirty="0"/>
          </a:p>
          <a:p>
            <a:endParaRPr lang="it-IT" sz="1600" b="1" i="1" dirty="0"/>
          </a:p>
          <a:p>
            <a:endParaRPr lang="it-IT" sz="1600" b="1" i="1" dirty="0"/>
          </a:p>
        </p:txBody>
      </p:sp>
      <p:pic>
        <p:nvPicPr>
          <p:cNvPr id="7" name="Immagine 6"/>
          <p:cNvPicPr>
            <a:picLocks noChangeAspect="1"/>
          </p:cNvPicPr>
          <p:nvPr/>
        </p:nvPicPr>
        <p:blipFill>
          <a:blip r:embed="rId4"/>
          <a:stretch>
            <a:fillRect/>
          </a:stretch>
        </p:blipFill>
        <p:spPr>
          <a:xfrm>
            <a:off x="161994" y="-58935"/>
            <a:ext cx="6270414" cy="1687736"/>
          </a:xfrm>
          <a:prstGeom prst="rect">
            <a:avLst/>
          </a:prstGeom>
        </p:spPr>
      </p:pic>
    </p:spTree>
    <p:extLst>
      <p:ext uri="{BB962C8B-B14F-4D97-AF65-F5344CB8AC3E}">
        <p14:creationId xmlns:p14="http://schemas.microsoft.com/office/powerpoint/2010/main" val="38843987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942415" y="1396730"/>
            <a:ext cx="6589199" cy="1078848"/>
          </a:xfrm>
        </p:spPr>
        <p:txBody>
          <a:bodyPr>
            <a:normAutofit/>
          </a:bodyPr>
          <a:lstStyle/>
          <a:p>
            <a:r>
              <a:rPr lang="it-IT" sz="2800" b="1" dirty="0">
                <a:solidFill>
                  <a:srgbClr val="C00000"/>
                </a:solidFill>
              </a:rPr>
              <a:t>MISURA 19 - Sostegno allo sviluppo locale LEADER</a:t>
            </a:r>
          </a:p>
        </p:txBody>
      </p:sp>
      <p:sp>
        <p:nvSpPr>
          <p:cNvPr id="3" name="Segnaposto contenuto 2"/>
          <p:cNvSpPr>
            <a:spLocks noGrp="1"/>
          </p:cNvSpPr>
          <p:nvPr>
            <p:ph idx="1"/>
          </p:nvPr>
        </p:nvSpPr>
        <p:spPr>
          <a:xfrm>
            <a:off x="1942415" y="2261775"/>
            <a:ext cx="6878057" cy="4247728"/>
          </a:xfrm>
        </p:spPr>
        <p:txBody>
          <a:bodyPr>
            <a:normAutofit fontScale="92500" lnSpcReduction="20000"/>
          </a:bodyPr>
          <a:lstStyle/>
          <a:p>
            <a:endParaRPr lang="it-IT" sz="1100" dirty="0">
              <a:solidFill>
                <a:srgbClr val="000000"/>
              </a:solidFill>
              <a:latin typeface="Calibri" panose="020F0502020204030204" pitchFamily="34" charset="0"/>
            </a:endParaRPr>
          </a:p>
          <a:p>
            <a:pPr marL="0" indent="0">
              <a:buNone/>
            </a:pPr>
            <a:r>
              <a:rPr lang="it-IT" b="1" dirty="0">
                <a:latin typeface="Calibri" panose="020F0502020204030204" pitchFamily="34" charset="0"/>
              </a:rPr>
              <a:t>	APPROCCIO MULTIFONDO </a:t>
            </a:r>
            <a:endParaRPr lang="it-IT" dirty="0">
              <a:latin typeface="Calibri" panose="020F0502020204030204" pitchFamily="34" charset="0"/>
            </a:endParaRPr>
          </a:p>
          <a:p>
            <a:r>
              <a:rPr lang="it-IT" dirty="0">
                <a:latin typeface="Calibri" panose="020F0502020204030204" pitchFamily="34" charset="0"/>
              </a:rPr>
              <a:t>Nel rispetto delle indicazioni contenute nell’</a:t>
            </a:r>
            <a:r>
              <a:rPr lang="it-IT" dirty="0" err="1">
                <a:latin typeface="Calibri" panose="020F0502020204030204" pitchFamily="34" charset="0"/>
              </a:rPr>
              <a:t>AdP</a:t>
            </a:r>
            <a:r>
              <a:rPr lang="it-IT" dirty="0">
                <a:latin typeface="Calibri" panose="020F0502020204030204" pitchFamily="34" charset="0"/>
              </a:rPr>
              <a:t> la Regione adotterà il multi-finanziamento, attraverso l’implementazione dello </a:t>
            </a:r>
            <a:r>
              <a:rPr lang="it-IT" b="1" dirty="0">
                <a:latin typeface="Calibri" panose="020F0502020204030204" pitchFamily="34" charset="0"/>
              </a:rPr>
              <a:t>strumento CLLD (COMMUNITY-LED LOCAL DEVELOPMENT). </a:t>
            </a:r>
            <a:r>
              <a:rPr lang="it-IT" dirty="0">
                <a:latin typeface="Calibri" panose="020F0502020204030204" pitchFamily="34" charset="0"/>
              </a:rPr>
              <a:t>Fondi SIE: FEASR fondo capofila ed il FESR per gli interventi non PSR. </a:t>
            </a:r>
          </a:p>
          <a:p>
            <a:r>
              <a:rPr lang="it-IT" dirty="0">
                <a:latin typeface="Calibri" panose="020F0502020204030204" pitchFamily="34" charset="0"/>
              </a:rPr>
              <a:t>Il CLLD è un approccio (</a:t>
            </a:r>
            <a:r>
              <a:rPr lang="it-IT" b="1" dirty="0">
                <a:latin typeface="Calibri" panose="020F0502020204030204" pitchFamily="34" charset="0"/>
              </a:rPr>
              <a:t>metodo) strettamente dal basso verso l'alto. </a:t>
            </a:r>
            <a:endParaRPr lang="it-IT" dirty="0">
              <a:latin typeface="Calibri" panose="020F0502020204030204" pitchFamily="34" charset="0"/>
            </a:endParaRPr>
          </a:p>
          <a:p>
            <a:r>
              <a:rPr lang="it-IT" b="1" dirty="0">
                <a:latin typeface="Calibri" panose="020F0502020204030204" pitchFamily="34" charset="0"/>
              </a:rPr>
              <a:t>E' il gruppo d'azione locale </a:t>
            </a:r>
            <a:r>
              <a:rPr lang="it-IT" dirty="0">
                <a:latin typeface="Calibri" panose="020F0502020204030204" pitchFamily="34" charset="0"/>
              </a:rPr>
              <a:t>a stabilire la strategia di sviluppo locale e le operazioni soggette a finanziamento. </a:t>
            </a:r>
          </a:p>
          <a:p>
            <a:r>
              <a:rPr lang="it-IT" dirty="0">
                <a:latin typeface="Calibri" panose="020F0502020204030204" pitchFamily="34" charset="0"/>
              </a:rPr>
              <a:t>Le azioni di sviluppo locale di tipo partecipativo possono essere finanziate nell’ambito di un </a:t>
            </a:r>
            <a:r>
              <a:rPr lang="it-IT" b="1" dirty="0">
                <a:latin typeface="Calibri" panose="020F0502020204030204" pitchFamily="34" charset="0"/>
              </a:rPr>
              <a:t>obiettivo tematico con una priorità d’investimento dedicata. </a:t>
            </a:r>
            <a:endParaRPr lang="it-IT" dirty="0">
              <a:latin typeface="Calibri" panose="020F0502020204030204" pitchFamily="34" charset="0"/>
            </a:endParaRPr>
          </a:p>
          <a:p>
            <a:r>
              <a:rPr lang="it-IT" dirty="0">
                <a:latin typeface="Calibri" panose="020F0502020204030204" pitchFamily="34" charset="0"/>
              </a:rPr>
              <a:t>Lo sviluppo locale di tipo partecipativo deve essere necessariamente attuato dalla comunità locale attraverso la costituzione di partenariati tra pubblico e privato (GAL).</a:t>
            </a:r>
            <a:endParaRPr lang="it-IT" dirty="0"/>
          </a:p>
        </p:txBody>
      </p:sp>
      <p:sp>
        <p:nvSpPr>
          <p:cNvPr id="4" name="Segnaposto numero diapositiva 3"/>
          <p:cNvSpPr>
            <a:spLocks noGrp="1"/>
          </p:cNvSpPr>
          <p:nvPr>
            <p:ph type="sldNum" sz="quarter" idx="12"/>
          </p:nvPr>
        </p:nvSpPr>
        <p:spPr/>
        <p:txBody>
          <a:bodyPr/>
          <a:lstStyle/>
          <a:p>
            <a:fld id="{D987A34D-D315-4E0D-9BB8-99FB77A016A6}" type="slidenum">
              <a:rPr lang="it-IT" smtClean="0"/>
              <a:pPr/>
              <a:t>10</a:t>
            </a:fld>
            <a:endParaRPr lang="it-IT"/>
          </a:p>
        </p:txBody>
      </p:sp>
      <p:pic>
        <p:nvPicPr>
          <p:cNvPr id="5" name="Immagine 4"/>
          <p:cNvPicPr>
            <a:picLocks noChangeAspect="1"/>
          </p:cNvPicPr>
          <p:nvPr/>
        </p:nvPicPr>
        <p:blipFill>
          <a:blip r:embed="rId2"/>
          <a:stretch>
            <a:fillRect/>
          </a:stretch>
        </p:blipFill>
        <p:spPr>
          <a:xfrm>
            <a:off x="179512" y="0"/>
            <a:ext cx="8823096" cy="1610533"/>
          </a:xfrm>
          <a:prstGeom prst="rect">
            <a:avLst/>
          </a:prstGeom>
        </p:spPr>
      </p:pic>
    </p:spTree>
    <p:extLst>
      <p:ext uri="{BB962C8B-B14F-4D97-AF65-F5344CB8AC3E}">
        <p14:creationId xmlns:p14="http://schemas.microsoft.com/office/powerpoint/2010/main" val="264048134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1000"/>
                                        <p:tgtEl>
                                          <p:spTgt spid="3">
                                            <p:txEl>
                                              <p:pRg st="2" end="2"/>
                                            </p:txEl>
                                          </p:spTgt>
                                        </p:tgtEl>
                                      </p:cBhvr>
                                    </p:animEffect>
                                    <p:anim calcmode="lin" valueType="num">
                                      <p:cBhvr>
                                        <p:cTn id="20"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Effect transition="in" filter="fade">
                                      <p:cBhvr>
                                        <p:cTn id="26" dur="1000"/>
                                        <p:tgtEl>
                                          <p:spTgt spid="3">
                                            <p:txEl>
                                              <p:pRg st="3" end="3"/>
                                            </p:txEl>
                                          </p:spTgt>
                                        </p:tgtEl>
                                      </p:cBhvr>
                                    </p:animEffect>
                                    <p:anim calcmode="lin" valueType="num">
                                      <p:cBhvr>
                                        <p:cTn id="27"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8"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3">
                                            <p:txEl>
                                              <p:pRg st="4" end="4"/>
                                            </p:txEl>
                                          </p:spTgt>
                                        </p:tgtEl>
                                        <p:attrNameLst>
                                          <p:attrName>style.visibility</p:attrName>
                                        </p:attrNameLst>
                                      </p:cBhvr>
                                      <p:to>
                                        <p:strVal val="visible"/>
                                      </p:to>
                                    </p:set>
                                    <p:animEffect transition="in" filter="fade">
                                      <p:cBhvr>
                                        <p:cTn id="33" dur="1000"/>
                                        <p:tgtEl>
                                          <p:spTgt spid="3">
                                            <p:txEl>
                                              <p:pRg st="4" end="4"/>
                                            </p:txEl>
                                          </p:spTgt>
                                        </p:tgtEl>
                                      </p:cBhvr>
                                    </p:animEffect>
                                    <p:anim calcmode="lin" valueType="num">
                                      <p:cBhvr>
                                        <p:cTn id="34"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5"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3">
                                            <p:txEl>
                                              <p:pRg st="5" end="5"/>
                                            </p:txEl>
                                          </p:spTgt>
                                        </p:tgtEl>
                                        <p:attrNameLst>
                                          <p:attrName>style.visibility</p:attrName>
                                        </p:attrNameLst>
                                      </p:cBhvr>
                                      <p:to>
                                        <p:strVal val="visible"/>
                                      </p:to>
                                    </p:set>
                                    <p:animEffect transition="in" filter="fade">
                                      <p:cBhvr>
                                        <p:cTn id="40" dur="1000"/>
                                        <p:tgtEl>
                                          <p:spTgt spid="3">
                                            <p:txEl>
                                              <p:pRg st="5" end="5"/>
                                            </p:txEl>
                                          </p:spTgt>
                                        </p:tgtEl>
                                      </p:cBhvr>
                                    </p:animEffect>
                                    <p:anim calcmode="lin" valueType="num">
                                      <p:cBhvr>
                                        <p:cTn id="41"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2"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3">
                                            <p:txEl>
                                              <p:pRg st="6" end="6"/>
                                            </p:txEl>
                                          </p:spTgt>
                                        </p:tgtEl>
                                        <p:attrNameLst>
                                          <p:attrName>style.visibility</p:attrName>
                                        </p:attrNameLst>
                                      </p:cBhvr>
                                      <p:to>
                                        <p:strVal val="visible"/>
                                      </p:to>
                                    </p:set>
                                    <p:animEffect transition="in" filter="fade">
                                      <p:cBhvr>
                                        <p:cTn id="47" dur="1000"/>
                                        <p:tgtEl>
                                          <p:spTgt spid="3">
                                            <p:txEl>
                                              <p:pRg st="6" end="6"/>
                                            </p:txEl>
                                          </p:spTgt>
                                        </p:tgtEl>
                                      </p:cBhvr>
                                    </p:animEffect>
                                    <p:anim calcmode="lin" valueType="num">
                                      <p:cBhvr>
                                        <p:cTn id="48"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49"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959778" y="1772816"/>
            <a:ext cx="6589199" cy="969569"/>
          </a:xfrm>
        </p:spPr>
        <p:txBody>
          <a:bodyPr>
            <a:normAutofit/>
          </a:bodyPr>
          <a:lstStyle/>
          <a:p>
            <a:r>
              <a:rPr lang="it-IT" sz="2400" b="1" dirty="0">
                <a:solidFill>
                  <a:srgbClr val="C00000"/>
                </a:solidFill>
                <a:latin typeface="Calibri" panose="020F0502020204030204" pitchFamily="34" charset="0"/>
                <a:ea typeface="+mn-ea"/>
                <a:cs typeface="+mn-cs"/>
              </a:rPr>
              <a:t>MISURA 19 - Sostegno allo sviluppo locale LEADER - (SLTP - sviluppo locale di tipo partecipativo)</a:t>
            </a:r>
            <a:endParaRPr lang="it-IT" sz="2400" dirty="0">
              <a:solidFill>
                <a:srgbClr val="C00000"/>
              </a:solidFill>
            </a:endParaRPr>
          </a:p>
        </p:txBody>
      </p:sp>
      <p:sp>
        <p:nvSpPr>
          <p:cNvPr id="3" name="Segnaposto contenuto 2"/>
          <p:cNvSpPr>
            <a:spLocks noGrp="1"/>
          </p:cNvSpPr>
          <p:nvPr>
            <p:ph idx="1"/>
          </p:nvPr>
        </p:nvSpPr>
        <p:spPr>
          <a:xfrm>
            <a:off x="1942605" y="2454353"/>
            <a:ext cx="6591985" cy="4103712"/>
          </a:xfrm>
        </p:spPr>
        <p:txBody>
          <a:bodyPr>
            <a:normAutofit/>
          </a:bodyPr>
          <a:lstStyle/>
          <a:p>
            <a:endParaRPr lang="it-IT" sz="1050" dirty="0">
              <a:solidFill>
                <a:srgbClr val="000000"/>
              </a:solidFill>
              <a:latin typeface="Calibri" panose="020F0502020204030204" pitchFamily="34" charset="0"/>
            </a:endParaRPr>
          </a:p>
          <a:p>
            <a:pPr marL="0" indent="0">
              <a:buNone/>
            </a:pPr>
            <a:r>
              <a:rPr lang="it-IT" dirty="0">
                <a:latin typeface="Calibri" panose="020F0502020204030204" pitchFamily="34" charset="0"/>
              </a:rPr>
              <a:t>L’approccio Leader è: </a:t>
            </a:r>
          </a:p>
          <a:p>
            <a:r>
              <a:rPr lang="it-IT" dirty="0">
                <a:latin typeface="Wingdings" panose="05000000000000000000" pitchFamily="2" charset="2"/>
              </a:rPr>
              <a:t> </a:t>
            </a:r>
            <a:r>
              <a:rPr lang="it-IT" dirty="0">
                <a:latin typeface="Calibri" panose="020F0502020204030204" pitchFamily="34" charset="0"/>
              </a:rPr>
              <a:t>concentrato su </a:t>
            </a:r>
            <a:r>
              <a:rPr lang="it-IT" b="1" dirty="0">
                <a:latin typeface="Calibri" panose="020F0502020204030204" pitchFamily="34" charset="0"/>
              </a:rPr>
              <a:t>territori </a:t>
            </a:r>
            <a:r>
              <a:rPr lang="it-IT" b="1" dirty="0" err="1">
                <a:latin typeface="Calibri" panose="020F0502020204030204" pitchFamily="34" charset="0"/>
              </a:rPr>
              <a:t>subregionali</a:t>
            </a:r>
            <a:r>
              <a:rPr lang="it-IT" b="1" dirty="0">
                <a:latin typeface="Calibri" panose="020F0502020204030204" pitchFamily="34" charset="0"/>
              </a:rPr>
              <a:t> specifici; </a:t>
            </a:r>
            <a:endParaRPr lang="it-IT" dirty="0">
              <a:latin typeface="Calibri" panose="020F0502020204030204" pitchFamily="34" charset="0"/>
            </a:endParaRPr>
          </a:p>
          <a:p>
            <a:r>
              <a:rPr lang="it-IT" dirty="0">
                <a:latin typeface="Wingdings" panose="05000000000000000000" pitchFamily="2" charset="2"/>
              </a:rPr>
              <a:t> </a:t>
            </a:r>
            <a:r>
              <a:rPr lang="it-IT" dirty="0">
                <a:latin typeface="Calibri" panose="020F0502020204030204" pitchFamily="34" charset="0"/>
              </a:rPr>
              <a:t>gestito dai Gruppi di Azione Locale </a:t>
            </a:r>
            <a:r>
              <a:rPr lang="it-IT" b="1" dirty="0">
                <a:latin typeface="Calibri" panose="020F0502020204030204" pitchFamily="34" charset="0"/>
              </a:rPr>
              <a:t>(GAL) costituiti da soggetti pubblici e privati </a:t>
            </a:r>
            <a:r>
              <a:rPr lang="it-IT" dirty="0">
                <a:latin typeface="Calibri" panose="020F0502020204030204" pitchFamily="34" charset="0"/>
              </a:rPr>
              <a:t>rappresentativi degli interessi socio-economici del territorio in cui né il settore pubblico, né un singolo gruppo di interesse rappresenti, a livello decisionale, più del 49% degli aventi diritto al voto; </a:t>
            </a:r>
          </a:p>
          <a:p>
            <a:r>
              <a:rPr lang="it-IT" dirty="0">
                <a:latin typeface="Wingdings" panose="05000000000000000000" pitchFamily="2" charset="2"/>
              </a:rPr>
              <a:t> </a:t>
            </a:r>
            <a:r>
              <a:rPr lang="it-IT" dirty="0">
                <a:latin typeface="Calibri" panose="020F0502020204030204" pitchFamily="34" charset="0"/>
              </a:rPr>
              <a:t>realizzato attraverso l’elaborazione di </a:t>
            </a:r>
            <a:r>
              <a:rPr lang="it-IT" b="1" dirty="0">
                <a:latin typeface="Calibri" panose="020F0502020204030204" pitchFamily="34" charset="0"/>
              </a:rPr>
              <a:t>strategie territoriali di sviluppo locale, integrate e multisettoriali</a:t>
            </a:r>
            <a:r>
              <a:rPr lang="it-IT" dirty="0">
                <a:latin typeface="Calibri" panose="020F0502020204030204" pitchFamily="34" charset="0"/>
              </a:rPr>
              <a:t>, da parte dei GAL; </a:t>
            </a:r>
          </a:p>
          <a:p>
            <a:r>
              <a:rPr lang="it-IT" dirty="0">
                <a:latin typeface="Wingdings" panose="05000000000000000000" pitchFamily="2" charset="2"/>
              </a:rPr>
              <a:t> </a:t>
            </a:r>
            <a:r>
              <a:rPr lang="it-IT" dirty="0">
                <a:latin typeface="Calibri" panose="020F0502020204030204" pitchFamily="34" charset="0"/>
              </a:rPr>
              <a:t>proposto ed attuato attraverso l’elaborazione di un </a:t>
            </a:r>
            <a:r>
              <a:rPr lang="it-IT" b="1" dirty="0">
                <a:latin typeface="Calibri" panose="020F0502020204030204" pitchFamily="34" charset="0"/>
              </a:rPr>
              <a:t>Piano di Azione Locale per tradurre </a:t>
            </a:r>
            <a:r>
              <a:rPr lang="it-IT" dirty="0">
                <a:latin typeface="Calibri" panose="020F0502020204030204" pitchFamily="34" charset="0"/>
              </a:rPr>
              <a:t>gli obiettivi in azioni. </a:t>
            </a:r>
          </a:p>
          <a:p>
            <a:endParaRPr lang="it-IT" dirty="0"/>
          </a:p>
        </p:txBody>
      </p:sp>
      <p:sp>
        <p:nvSpPr>
          <p:cNvPr id="4" name="Segnaposto numero diapositiva 3"/>
          <p:cNvSpPr>
            <a:spLocks noGrp="1"/>
          </p:cNvSpPr>
          <p:nvPr>
            <p:ph type="sldNum" sz="quarter" idx="12"/>
          </p:nvPr>
        </p:nvSpPr>
        <p:spPr/>
        <p:txBody>
          <a:bodyPr/>
          <a:lstStyle/>
          <a:p>
            <a:fld id="{D987A34D-D315-4E0D-9BB8-99FB77A016A6}" type="slidenum">
              <a:rPr lang="it-IT" smtClean="0"/>
              <a:pPr/>
              <a:t>11</a:t>
            </a:fld>
            <a:endParaRPr lang="it-IT"/>
          </a:p>
        </p:txBody>
      </p:sp>
      <p:pic>
        <p:nvPicPr>
          <p:cNvPr id="5" name="Immagine 4"/>
          <p:cNvPicPr>
            <a:picLocks noChangeAspect="1"/>
          </p:cNvPicPr>
          <p:nvPr/>
        </p:nvPicPr>
        <p:blipFill>
          <a:blip r:embed="rId2"/>
          <a:stretch>
            <a:fillRect/>
          </a:stretch>
        </p:blipFill>
        <p:spPr>
          <a:xfrm>
            <a:off x="280537" y="162283"/>
            <a:ext cx="8823096" cy="1610533"/>
          </a:xfrm>
          <a:prstGeom prst="rect">
            <a:avLst/>
          </a:prstGeom>
        </p:spPr>
      </p:pic>
    </p:spTree>
    <p:extLst>
      <p:ext uri="{BB962C8B-B14F-4D97-AF65-F5344CB8AC3E}">
        <p14:creationId xmlns:p14="http://schemas.microsoft.com/office/powerpoint/2010/main" val="84746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 calcmode="lin" valueType="num">
                                      <p:cBhvr additive="base">
                                        <p:cTn id="23"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anim calcmode="lin" valueType="num">
                                      <p:cBhvr additive="base">
                                        <p:cTn id="2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anim calcmode="lin" valueType="num">
                                      <p:cBhvr additive="base">
                                        <p:cTn id="35"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1259632" y="1772816"/>
            <a:ext cx="7560840" cy="4896544"/>
          </a:xfrm>
        </p:spPr>
        <p:txBody>
          <a:bodyPr>
            <a:normAutofit fontScale="92500" lnSpcReduction="20000"/>
          </a:bodyPr>
          <a:lstStyle/>
          <a:p>
            <a:pPr marL="0" indent="0">
              <a:buNone/>
            </a:pPr>
            <a:r>
              <a:rPr lang="it-IT" b="1" dirty="0">
                <a:solidFill>
                  <a:srgbClr val="C00000"/>
                </a:solidFill>
              </a:rPr>
              <a:t>Ambiti tematici Misura 19 </a:t>
            </a:r>
            <a:endParaRPr lang="it-IT" dirty="0">
              <a:solidFill>
                <a:srgbClr val="C00000"/>
              </a:solidFill>
            </a:endParaRPr>
          </a:p>
          <a:p>
            <a:r>
              <a:rPr lang="it-IT" b="1" dirty="0">
                <a:solidFill>
                  <a:srgbClr val="FF0000"/>
                </a:solidFill>
              </a:rPr>
              <a:t>1.Sviluppo e innovazione delle filiere e dei sistemi produttivi locali (agro-alimentari, forestali, artigianali e manifatturieri); </a:t>
            </a:r>
          </a:p>
          <a:p>
            <a:r>
              <a:rPr lang="it-IT" dirty="0">
                <a:solidFill>
                  <a:schemeClr val="tx1"/>
                </a:solidFill>
              </a:rPr>
              <a:t>2.Sviluppo della filiera dell’energia rinnovabile (produzione e risparmio energia); </a:t>
            </a:r>
          </a:p>
          <a:p>
            <a:r>
              <a:rPr lang="it-IT" b="1" dirty="0">
                <a:solidFill>
                  <a:srgbClr val="FF0000"/>
                </a:solidFill>
              </a:rPr>
              <a:t>3.Turismo sostenibile; </a:t>
            </a:r>
          </a:p>
          <a:p>
            <a:r>
              <a:rPr lang="it-IT" dirty="0">
                <a:solidFill>
                  <a:schemeClr val="tx1"/>
                </a:solidFill>
              </a:rPr>
              <a:t>4.Cura e tutela del paesaggio, dell’uso del suolo e della biodiversità (animale e vegetale); </a:t>
            </a:r>
          </a:p>
          <a:p>
            <a:r>
              <a:rPr lang="it-IT" b="1" dirty="0">
                <a:solidFill>
                  <a:srgbClr val="FFC000"/>
                </a:solidFill>
              </a:rPr>
              <a:t>5.Valorizzazione di beni culturali e patrimonio artistico legato al territorio; </a:t>
            </a:r>
          </a:p>
          <a:p>
            <a:r>
              <a:rPr lang="it-IT" dirty="0">
                <a:solidFill>
                  <a:schemeClr val="tx1"/>
                </a:solidFill>
              </a:rPr>
              <a:t>6.Accesso ai servizi pubblici essenziali; </a:t>
            </a:r>
          </a:p>
          <a:p>
            <a:r>
              <a:rPr lang="it-IT" dirty="0">
                <a:solidFill>
                  <a:schemeClr val="tx1"/>
                </a:solidFill>
              </a:rPr>
              <a:t>7.Valorizzazione e gestione delle risorse ambientali e naturali; </a:t>
            </a:r>
          </a:p>
          <a:p>
            <a:r>
              <a:rPr lang="it-IT" dirty="0">
                <a:solidFill>
                  <a:schemeClr val="tx1"/>
                </a:solidFill>
              </a:rPr>
              <a:t>8.Inclusione sociale di specifici gruppi svantaggiati e/o marginali; </a:t>
            </a:r>
          </a:p>
          <a:p>
            <a:r>
              <a:rPr lang="it-IT" dirty="0">
                <a:solidFill>
                  <a:schemeClr val="tx1"/>
                </a:solidFill>
              </a:rPr>
              <a:t>9.Legalità e promozione sociale nelle aree ad alta esclusione sociale; </a:t>
            </a:r>
          </a:p>
          <a:p>
            <a:r>
              <a:rPr lang="it-IT" dirty="0">
                <a:solidFill>
                  <a:schemeClr val="tx1"/>
                </a:solidFill>
              </a:rPr>
              <a:t>10.Reti e comunità intelligenti. </a:t>
            </a:r>
          </a:p>
          <a:p>
            <a:pPr marL="0" indent="0">
              <a:buNone/>
            </a:pPr>
            <a:endParaRPr lang="it-IT" dirty="0"/>
          </a:p>
        </p:txBody>
      </p:sp>
      <p:sp>
        <p:nvSpPr>
          <p:cNvPr id="4" name="Segnaposto numero diapositiva 3"/>
          <p:cNvSpPr>
            <a:spLocks noGrp="1"/>
          </p:cNvSpPr>
          <p:nvPr>
            <p:ph type="sldNum" sz="quarter" idx="12"/>
          </p:nvPr>
        </p:nvSpPr>
        <p:spPr/>
        <p:txBody>
          <a:bodyPr/>
          <a:lstStyle/>
          <a:p>
            <a:fld id="{D987A34D-D315-4E0D-9BB8-99FB77A016A6}" type="slidenum">
              <a:rPr lang="it-IT" smtClean="0"/>
              <a:pPr/>
              <a:t>12</a:t>
            </a:fld>
            <a:endParaRPr lang="it-IT"/>
          </a:p>
        </p:txBody>
      </p:sp>
      <p:pic>
        <p:nvPicPr>
          <p:cNvPr id="5" name="Immagine 4"/>
          <p:cNvPicPr>
            <a:picLocks noChangeAspect="1"/>
          </p:cNvPicPr>
          <p:nvPr/>
        </p:nvPicPr>
        <p:blipFill>
          <a:blip r:embed="rId2"/>
          <a:stretch>
            <a:fillRect/>
          </a:stretch>
        </p:blipFill>
        <p:spPr>
          <a:xfrm>
            <a:off x="179512" y="40447"/>
            <a:ext cx="8823096" cy="1610533"/>
          </a:xfrm>
          <a:prstGeom prst="rect">
            <a:avLst/>
          </a:prstGeom>
        </p:spPr>
      </p:pic>
    </p:spTree>
    <p:extLst>
      <p:ext uri="{BB962C8B-B14F-4D97-AF65-F5344CB8AC3E}">
        <p14:creationId xmlns:p14="http://schemas.microsoft.com/office/powerpoint/2010/main" val="1473579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Effect transition="in" filter="fade">
                                      <p:cBhvr>
                                        <p:cTn id="42" dur="1000"/>
                                        <p:tgtEl>
                                          <p:spTgt spid="3">
                                            <p:txEl>
                                              <p:pRg st="5" end="5"/>
                                            </p:txEl>
                                          </p:spTgt>
                                        </p:tgtEl>
                                      </p:cBhvr>
                                    </p:animEffect>
                                    <p:anim calcmode="lin" valueType="num">
                                      <p:cBhvr>
                                        <p:cTn id="43"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3">
                                            <p:txEl>
                                              <p:pRg st="6" end="6"/>
                                            </p:txEl>
                                          </p:spTgt>
                                        </p:tgtEl>
                                        <p:attrNameLst>
                                          <p:attrName>style.visibility</p:attrName>
                                        </p:attrNameLst>
                                      </p:cBhvr>
                                      <p:to>
                                        <p:strVal val="visible"/>
                                      </p:to>
                                    </p:set>
                                    <p:animEffect transition="in" filter="fade">
                                      <p:cBhvr>
                                        <p:cTn id="49" dur="1000"/>
                                        <p:tgtEl>
                                          <p:spTgt spid="3">
                                            <p:txEl>
                                              <p:pRg st="6" end="6"/>
                                            </p:txEl>
                                          </p:spTgt>
                                        </p:tgtEl>
                                      </p:cBhvr>
                                    </p:animEffect>
                                    <p:anim calcmode="lin" valueType="num">
                                      <p:cBhvr>
                                        <p:cTn id="50"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3">
                                            <p:txEl>
                                              <p:pRg st="7" end="7"/>
                                            </p:txEl>
                                          </p:spTgt>
                                        </p:tgtEl>
                                        <p:attrNameLst>
                                          <p:attrName>style.visibility</p:attrName>
                                        </p:attrNameLst>
                                      </p:cBhvr>
                                      <p:to>
                                        <p:strVal val="visible"/>
                                      </p:to>
                                    </p:set>
                                    <p:animEffect transition="in" filter="fade">
                                      <p:cBhvr>
                                        <p:cTn id="56" dur="1000"/>
                                        <p:tgtEl>
                                          <p:spTgt spid="3">
                                            <p:txEl>
                                              <p:pRg st="7" end="7"/>
                                            </p:txEl>
                                          </p:spTgt>
                                        </p:tgtEl>
                                      </p:cBhvr>
                                    </p:animEffect>
                                    <p:anim calcmode="lin" valueType="num">
                                      <p:cBhvr>
                                        <p:cTn id="57"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58"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3">
                                            <p:txEl>
                                              <p:pRg st="8" end="8"/>
                                            </p:txEl>
                                          </p:spTgt>
                                        </p:tgtEl>
                                        <p:attrNameLst>
                                          <p:attrName>style.visibility</p:attrName>
                                        </p:attrNameLst>
                                      </p:cBhvr>
                                      <p:to>
                                        <p:strVal val="visible"/>
                                      </p:to>
                                    </p:set>
                                    <p:animEffect transition="in" filter="fade">
                                      <p:cBhvr>
                                        <p:cTn id="63" dur="1000"/>
                                        <p:tgtEl>
                                          <p:spTgt spid="3">
                                            <p:txEl>
                                              <p:pRg st="8" end="8"/>
                                            </p:txEl>
                                          </p:spTgt>
                                        </p:tgtEl>
                                      </p:cBhvr>
                                    </p:animEffect>
                                    <p:anim calcmode="lin" valueType="num">
                                      <p:cBhvr>
                                        <p:cTn id="64"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65"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grpId="0" nodeType="clickEffect">
                                  <p:stCondLst>
                                    <p:cond delay="0"/>
                                  </p:stCondLst>
                                  <p:childTnLst>
                                    <p:set>
                                      <p:cBhvr>
                                        <p:cTn id="69" dur="1" fill="hold">
                                          <p:stCondLst>
                                            <p:cond delay="0"/>
                                          </p:stCondLst>
                                        </p:cTn>
                                        <p:tgtEl>
                                          <p:spTgt spid="3">
                                            <p:txEl>
                                              <p:pRg st="9" end="9"/>
                                            </p:txEl>
                                          </p:spTgt>
                                        </p:tgtEl>
                                        <p:attrNameLst>
                                          <p:attrName>style.visibility</p:attrName>
                                        </p:attrNameLst>
                                      </p:cBhvr>
                                      <p:to>
                                        <p:strVal val="visible"/>
                                      </p:to>
                                    </p:set>
                                    <p:animEffect transition="in" filter="fade">
                                      <p:cBhvr>
                                        <p:cTn id="70" dur="1000"/>
                                        <p:tgtEl>
                                          <p:spTgt spid="3">
                                            <p:txEl>
                                              <p:pRg st="9" end="9"/>
                                            </p:txEl>
                                          </p:spTgt>
                                        </p:tgtEl>
                                      </p:cBhvr>
                                    </p:animEffect>
                                    <p:anim calcmode="lin" valueType="num">
                                      <p:cBhvr>
                                        <p:cTn id="71"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72" dur="1000" fill="hold"/>
                                        <p:tgtEl>
                                          <p:spTgt spid="3">
                                            <p:txEl>
                                              <p:pRg st="9" end="9"/>
                                            </p:txEl>
                                          </p:spTgt>
                                        </p:tgtEl>
                                        <p:attrNameLst>
                                          <p:attrName>ppt_y</p:attrName>
                                        </p:attrNameLst>
                                      </p:cBhvr>
                                      <p:tavLst>
                                        <p:tav tm="0">
                                          <p:val>
                                            <p:strVal val="#ppt_y+.1"/>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42" presetClass="entr" presetSubtype="0" fill="hold" grpId="0" nodeType="clickEffect">
                                  <p:stCondLst>
                                    <p:cond delay="0"/>
                                  </p:stCondLst>
                                  <p:childTnLst>
                                    <p:set>
                                      <p:cBhvr>
                                        <p:cTn id="76" dur="1" fill="hold">
                                          <p:stCondLst>
                                            <p:cond delay="0"/>
                                          </p:stCondLst>
                                        </p:cTn>
                                        <p:tgtEl>
                                          <p:spTgt spid="3">
                                            <p:txEl>
                                              <p:pRg st="10" end="10"/>
                                            </p:txEl>
                                          </p:spTgt>
                                        </p:tgtEl>
                                        <p:attrNameLst>
                                          <p:attrName>style.visibility</p:attrName>
                                        </p:attrNameLst>
                                      </p:cBhvr>
                                      <p:to>
                                        <p:strVal val="visible"/>
                                      </p:to>
                                    </p:set>
                                    <p:animEffect transition="in" filter="fade">
                                      <p:cBhvr>
                                        <p:cTn id="77" dur="1000"/>
                                        <p:tgtEl>
                                          <p:spTgt spid="3">
                                            <p:txEl>
                                              <p:pRg st="10" end="10"/>
                                            </p:txEl>
                                          </p:spTgt>
                                        </p:tgtEl>
                                      </p:cBhvr>
                                    </p:animEffect>
                                    <p:anim calcmode="lin" valueType="num">
                                      <p:cBhvr>
                                        <p:cTn id="78" dur="1000" fill="hold"/>
                                        <p:tgtEl>
                                          <p:spTgt spid="3">
                                            <p:txEl>
                                              <p:pRg st="10" end="10"/>
                                            </p:txEl>
                                          </p:spTgt>
                                        </p:tgtEl>
                                        <p:attrNameLst>
                                          <p:attrName>ppt_x</p:attrName>
                                        </p:attrNameLst>
                                      </p:cBhvr>
                                      <p:tavLst>
                                        <p:tav tm="0">
                                          <p:val>
                                            <p:strVal val="#ppt_x"/>
                                          </p:val>
                                        </p:tav>
                                        <p:tav tm="100000">
                                          <p:val>
                                            <p:strVal val="#ppt_x"/>
                                          </p:val>
                                        </p:tav>
                                      </p:tavLst>
                                    </p:anim>
                                    <p:anim calcmode="lin" valueType="num">
                                      <p:cBhvr>
                                        <p:cTn id="79" dur="1000" fill="hold"/>
                                        <p:tgtEl>
                                          <p:spTgt spid="3">
                                            <p:txEl>
                                              <p:pRg st="10" end="1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p:cNvSpPr>
            <a:spLocks noGrp="1"/>
          </p:cNvSpPr>
          <p:nvPr>
            <p:ph type="sldNum" sz="quarter" idx="12"/>
          </p:nvPr>
        </p:nvSpPr>
        <p:spPr/>
        <p:txBody>
          <a:bodyPr/>
          <a:lstStyle/>
          <a:p>
            <a:fld id="{D987A34D-D315-4E0D-9BB8-99FB77A016A6}" type="slidenum">
              <a:rPr lang="it-IT" smtClean="0"/>
              <a:pPr/>
              <a:t>13</a:t>
            </a:fld>
            <a:endParaRPr lang="it-IT"/>
          </a:p>
        </p:txBody>
      </p:sp>
      <p:pic>
        <p:nvPicPr>
          <p:cNvPr id="5" name="Immagine 4"/>
          <p:cNvPicPr>
            <a:picLocks noChangeAspect="1"/>
          </p:cNvPicPr>
          <p:nvPr/>
        </p:nvPicPr>
        <p:blipFill>
          <a:blip r:embed="rId2"/>
          <a:stretch>
            <a:fillRect/>
          </a:stretch>
        </p:blipFill>
        <p:spPr>
          <a:xfrm>
            <a:off x="1691680" y="1268760"/>
            <a:ext cx="7296810" cy="5472608"/>
          </a:xfrm>
          <a:prstGeom prst="rect">
            <a:avLst/>
          </a:prstGeom>
        </p:spPr>
      </p:pic>
      <p:sp>
        <p:nvSpPr>
          <p:cNvPr id="2" name="CasellaDiTesto 1"/>
          <p:cNvSpPr txBox="1"/>
          <p:nvPr/>
        </p:nvSpPr>
        <p:spPr>
          <a:xfrm>
            <a:off x="1907704" y="418450"/>
            <a:ext cx="6696744" cy="369332"/>
          </a:xfrm>
          <a:prstGeom prst="rect">
            <a:avLst/>
          </a:prstGeom>
          <a:noFill/>
        </p:spPr>
        <p:txBody>
          <a:bodyPr wrap="square" rtlCol="0">
            <a:spAutoFit/>
          </a:bodyPr>
          <a:lstStyle/>
          <a:p>
            <a:pPr algn="ctr"/>
            <a:r>
              <a:rPr lang="it-IT" b="1" dirty="0">
                <a:ln w="0"/>
                <a:effectLst>
                  <a:outerShdw blurRad="38100" dist="19050" dir="2700000" algn="tl" rotWithShape="0">
                    <a:schemeClr val="dk1">
                      <a:alpha val="40000"/>
                    </a:schemeClr>
                  </a:outerShdw>
                </a:effectLst>
              </a:rPr>
              <a:t>Cosa è e perché nasce un Gruppo di Azione Locale</a:t>
            </a:r>
          </a:p>
        </p:txBody>
      </p:sp>
    </p:spTree>
    <p:extLst>
      <p:ext uri="{BB962C8B-B14F-4D97-AF65-F5344CB8AC3E}">
        <p14:creationId xmlns:p14="http://schemas.microsoft.com/office/powerpoint/2010/main" val="35997746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p:cNvSpPr>
            <a:spLocks noGrp="1"/>
          </p:cNvSpPr>
          <p:nvPr>
            <p:ph type="sldNum" sz="quarter" idx="12"/>
          </p:nvPr>
        </p:nvSpPr>
        <p:spPr/>
        <p:txBody>
          <a:bodyPr/>
          <a:lstStyle/>
          <a:p>
            <a:fld id="{D987A34D-D315-4E0D-9BB8-99FB77A016A6}" type="slidenum">
              <a:rPr lang="it-IT" smtClean="0"/>
              <a:pPr/>
              <a:t>14</a:t>
            </a:fld>
            <a:endParaRPr lang="it-IT"/>
          </a:p>
        </p:txBody>
      </p:sp>
      <p:pic>
        <p:nvPicPr>
          <p:cNvPr id="3" name="Immagine 2"/>
          <p:cNvPicPr>
            <a:picLocks noChangeAspect="1"/>
          </p:cNvPicPr>
          <p:nvPr/>
        </p:nvPicPr>
        <p:blipFill>
          <a:blip r:embed="rId2"/>
          <a:stretch>
            <a:fillRect/>
          </a:stretch>
        </p:blipFill>
        <p:spPr>
          <a:xfrm>
            <a:off x="1403648" y="1052736"/>
            <a:ext cx="7488831" cy="5616624"/>
          </a:xfrm>
          <a:prstGeom prst="rect">
            <a:avLst/>
          </a:prstGeom>
        </p:spPr>
      </p:pic>
    </p:spTree>
    <p:extLst>
      <p:ext uri="{BB962C8B-B14F-4D97-AF65-F5344CB8AC3E}">
        <p14:creationId xmlns:p14="http://schemas.microsoft.com/office/powerpoint/2010/main" val="24651155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p:cNvSpPr>
            <a:spLocks noGrp="1"/>
          </p:cNvSpPr>
          <p:nvPr>
            <p:ph type="sldNum" sz="quarter" idx="12"/>
          </p:nvPr>
        </p:nvSpPr>
        <p:spPr/>
        <p:txBody>
          <a:bodyPr/>
          <a:lstStyle/>
          <a:p>
            <a:fld id="{D987A34D-D315-4E0D-9BB8-99FB77A016A6}" type="slidenum">
              <a:rPr lang="it-IT" smtClean="0"/>
              <a:pPr/>
              <a:t>15</a:t>
            </a:fld>
            <a:endParaRPr lang="it-IT"/>
          </a:p>
        </p:txBody>
      </p:sp>
      <p:pic>
        <p:nvPicPr>
          <p:cNvPr id="3" name="Immagine 2"/>
          <p:cNvPicPr>
            <a:picLocks noChangeAspect="1"/>
          </p:cNvPicPr>
          <p:nvPr/>
        </p:nvPicPr>
        <p:blipFill>
          <a:blip r:embed="rId2"/>
          <a:stretch>
            <a:fillRect/>
          </a:stretch>
        </p:blipFill>
        <p:spPr>
          <a:xfrm>
            <a:off x="1403648" y="1052736"/>
            <a:ext cx="7560839" cy="5670630"/>
          </a:xfrm>
          <a:prstGeom prst="rect">
            <a:avLst/>
          </a:prstGeom>
        </p:spPr>
      </p:pic>
    </p:spTree>
    <p:extLst>
      <p:ext uri="{BB962C8B-B14F-4D97-AF65-F5344CB8AC3E}">
        <p14:creationId xmlns:p14="http://schemas.microsoft.com/office/powerpoint/2010/main" val="10687821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p:cNvSpPr>
            <a:spLocks noGrp="1"/>
          </p:cNvSpPr>
          <p:nvPr>
            <p:ph type="sldNum" sz="quarter" idx="12"/>
          </p:nvPr>
        </p:nvSpPr>
        <p:spPr/>
        <p:txBody>
          <a:bodyPr/>
          <a:lstStyle/>
          <a:p>
            <a:fld id="{D987A34D-D315-4E0D-9BB8-99FB77A016A6}" type="slidenum">
              <a:rPr lang="it-IT" smtClean="0"/>
              <a:pPr/>
              <a:t>16</a:t>
            </a:fld>
            <a:endParaRPr lang="it-IT"/>
          </a:p>
        </p:txBody>
      </p:sp>
      <p:pic>
        <p:nvPicPr>
          <p:cNvPr id="3" name="Immagine 2"/>
          <p:cNvPicPr>
            <a:picLocks noChangeAspect="1"/>
          </p:cNvPicPr>
          <p:nvPr/>
        </p:nvPicPr>
        <p:blipFill>
          <a:blip r:embed="rId2"/>
          <a:stretch>
            <a:fillRect/>
          </a:stretch>
        </p:blipFill>
        <p:spPr>
          <a:xfrm>
            <a:off x="1403649" y="1052736"/>
            <a:ext cx="7392820" cy="5544616"/>
          </a:xfrm>
          <a:prstGeom prst="rect">
            <a:avLst/>
          </a:prstGeom>
        </p:spPr>
      </p:pic>
    </p:spTree>
    <p:extLst>
      <p:ext uri="{BB962C8B-B14F-4D97-AF65-F5344CB8AC3E}">
        <p14:creationId xmlns:p14="http://schemas.microsoft.com/office/powerpoint/2010/main" val="31379058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p:cNvSpPr>
            <a:spLocks noGrp="1"/>
          </p:cNvSpPr>
          <p:nvPr>
            <p:ph type="sldNum" sz="quarter" idx="12"/>
          </p:nvPr>
        </p:nvSpPr>
        <p:spPr/>
        <p:txBody>
          <a:bodyPr/>
          <a:lstStyle/>
          <a:p>
            <a:fld id="{D987A34D-D315-4E0D-9BB8-99FB77A016A6}" type="slidenum">
              <a:rPr lang="it-IT" smtClean="0"/>
              <a:pPr/>
              <a:t>17</a:t>
            </a:fld>
            <a:endParaRPr lang="it-IT"/>
          </a:p>
        </p:txBody>
      </p:sp>
      <p:pic>
        <p:nvPicPr>
          <p:cNvPr id="3" name="Immagine 2"/>
          <p:cNvPicPr>
            <a:picLocks noChangeAspect="1"/>
          </p:cNvPicPr>
          <p:nvPr/>
        </p:nvPicPr>
        <p:blipFill>
          <a:blip r:embed="rId2"/>
          <a:stretch>
            <a:fillRect/>
          </a:stretch>
        </p:blipFill>
        <p:spPr>
          <a:xfrm>
            <a:off x="1403648" y="1052736"/>
            <a:ext cx="7488831" cy="5616624"/>
          </a:xfrm>
          <a:prstGeom prst="rect">
            <a:avLst/>
          </a:prstGeom>
        </p:spPr>
      </p:pic>
    </p:spTree>
    <p:extLst>
      <p:ext uri="{BB962C8B-B14F-4D97-AF65-F5344CB8AC3E}">
        <p14:creationId xmlns:p14="http://schemas.microsoft.com/office/powerpoint/2010/main" val="28308909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IL TERRITORIO DEL GAL</a:t>
            </a:r>
          </a:p>
        </p:txBody>
      </p:sp>
      <p:pic>
        <p:nvPicPr>
          <p:cNvPr id="11" name="Segnaposto contenuto 10"/>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259632" y="1293833"/>
            <a:ext cx="7056784" cy="5292589"/>
          </a:xfrm>
        </p:spPr>
      </p:pic>
      <p:sp>
        <p:nvSpPr>
          <p:cNvPr id="4" name="Segnaposto numero diapositiva 3"/>
          <p:cNvSpPr>
            <a:spLocks noGrp="1"/>
          </p:cNvSpPr>
          <p:nvPr>
            <p:ph type="sldNum" sz="quarter" idx="12"/>
          </p:nvPr>
        </p:nvSpPr>
        <p:spPr/>
        <p:txBody>
          <a:bodyPr/>
          <a:lstStyle/>
          <a:p>
            <a:fld id="{D987A34D-D315-4E0D-9BB8-99FB77A016A6}" type="slidenum">
              <a:rPr lang="it-IT" smtClean="0"/>
              <a:pPr/>
              <a:t>18</a:t>
            </a:fld>
            <a:endParaRPr lang="it-IT"/>
          </a:p>
        </p:txBody>
      </p:sp>
    </p:spTree>
    <p:extLst>
      <p:ext uri="{BB962C8B-B14F-4D97-AF65-F5344CB8AC3E}">
        <p14:creationId xmlns:p14="http://schemas.microsoft.com/office/powerpoint/2010/main" val="408411502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egnaposto contenuto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28549" y="979967"/>
            <a:ext cx="7005851" cy="5745539"/>
          </a:xfrm>
        </p:spPr>
      </p:pic>
      <p:sp>
        <p:nvSpPr>
          <p:cNvPr id="4" name="Segnaposto numero diapositiva 3"/>
          <p:cNvSpPr>
            <a:spLocks noGrp="1"/>
          </p:cNvSpPr>
          <p:nvPr>
            <p:ph type="sldNum" sz="quarter" idx="12"/>
          </p:nvPr>
        </p:nvSpPr>
        <p:spPr/>
        <p:txBody>
          <a:bodyPr/>
          <a:lstStyle/>
          <a:p>
            <a:fld id="{D987A34D-D315-4E0D-9BB8-99FB77A016A6}" type="slidenum">
              <a:rPr lang="it-IT" smtClean="0"/>
              <a:pPr/>
              <a:t>19</a:t>
            </a:fld>
            <a:endParaRPr lang="it-IT"/>
          </a:p>
        </p:txBody>
      </p:sp>
    </p:spTree>
    <p:extLst>
      <p:ext uri="{BB962C8B-B14F-4D97-AF65-F5344CB8AC3E}">
        <p14:creationId xmlns:p14="http://schemas.microsoft.com/office/powerpoint/2010/main" val="27702685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602417" y="620688"/>
            <a:ext cx="6589199" cy="1280890"/>
          </a:xfrm>
        </p:spPr>
        <p:txBody>
          <a:bodyPr/>
          <a:lstStyle/>
          <a:p>
            <a:pPr algn="ctr"/>
            <a:r>
              <a:rPr lang="it-IT" dirty="0"/>
              <a:t>IL PAL</a:t>
            </a:r>
            <a:br>
              <a:rPr lang="it-IT" dirty="0"/>
            </a:br>
            <a:r>
              <a:rPr lang="it-IT" dirty="0"/>
              <a:t>Piano di Azione Locale</a:t>
            </a:r>
          </a:p>
        </p:txBody>
      </p:sp>
      <p:sp>
        <p:nvSpPr>
          <p:cNvPr id="3" name="Segnaposto contenuto 2"/>
          <p:cNvSpPr>
            <a:spLocks noGrp="1"/>
          </p:cNvSpPr>
          <p:nvPr>
            <p:ph idx="1"/>
          </p:nvPr>
        </p:nvSpPr>
        <p:spPr>
          <a:xfrm>
            <a:off x="1259633" y="1772816"/>
            <a:ext cx="7274768" cy="4680520"/>
          </a:xfrm>
        </p:spPr>
        <p:txBody>
          <a:bodyPr>
            <a:normAutofit/>
          </a:bodyPr>
          <a:lstStyle/>
          <a:p>
            <a:pPr marL="0" indent="0" algn="ctr">
              <a:buNone/>
            </a:pPr>
            <a:endParaRPr lang="it-IT" sz="2800" b="1" dirty="0"/>
          </a:p>
          <a:p>
            <a:pPr marL="0" indent="0" algn="ctr">
              <a:buNone/>
            </a:pPr>
            <a:r>
              <a:rPr lang="it-IT" sz="2800" b="1" dirty="0"/>
              <a:t>Un Sistema di Sviluppo Integrato Culturale Turistico Produttivo</a:t>
            </a:r>
          </a:p>
          <a:p>
            <a:pPr marL="0" indent="0" algn="ctr">
              <a:buNone/>
            </a:pPr>
            <a:r>
              <a:rPr lang="it-IT" sz="2800" b="1" dirty="0"/>
              <a:t>per la</a:t>
            </a:r>
          </a:p>
          <a:p>
            <a:pPr marL="0" indent="0" algn="ctr">
              <a:buNone/>
            </a:pPr>
            <a:r>
              <a:rPr lang="it-IT" sz="2800" b="1" dirty="0"/>
              <a:t>Creazione di un Marchio D’Area</a:t>
            </a:r>
          </a:p>
          <a:p>
            <a:pPr marL="0" indent="0" algn="ctr">
              <a:buNone/>
            </a:pPr>
            <a:r>
              <a:rPr lang="it-IT" sz="2800" b="1" dirty="0"/>
              <a:t>del</a:t>
            </a:r>
          </a:p>
          <a:p>
            <a:pPr marL="0" indent="0" algn="ctr">
              <a:buNone/>
            </a:pPr>
            <a:r>
              <a:rPr lang="it-IT" sz="2800" b="1" dirty="0"/>
              <a:t>Presidio Ambientale</a:t>
            </a:r>
          </a:p>
          <a:p>
            <a:pPr marL="0" indent="0" algn="ctr">
              <a:buNone/>
            </a:pPr>
            <a:r>
              <a:rPr lang="it-IT" sz="2800" b="1" dirty="0"/>
              <a:t>GAL TIRRENICO</a:t>
            </a:r>
          </a:p>
        </p:txBody>
      </p:sp>
      <p:sp>
        <p:nvSpPr>
          <p:cNvPr id="4" name="Segnaposto numero diapositiva 3"/>
          <p:cNvSpPr>
            <a:spLocks noGrp="1"/>
          </p:cNvSpPr>
          <p:nvPr>
            <p:ph type="sldNum" sz="quarter" idx="12"/>
          </p:nvPr>
        </p:nvSpPr>
        <p:spPr/>
        <p:txBody>
          <a:bodyPr/>
          <a:lstStyle/>
          <a:p>
            <a:fld id="{D987A34D-D315-4E0D-9BB8-99FB77A016A6}" type="slidenum">
              <a:rPr lang="it-IT" smtClean="0"/>
              <a:pPr/>
              <a:t>2</a:t>
            </a:fld>
            <a:endParaRPr lang="it-IT"/>
          </a:p>
        </p:txBody>
      </p:sp>
    </p:spTree>
    <p:extLst>
      <p:ext uri="{BB962C8B-B14F-4D97-AF65-F5344CB8AC3E}">
        <p14:creationId xmlns:p14="http://schemas.microsoft.com/office/powerpoint/2010/main" val="68987277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contenuto 1"/>
          <p:cNvSpPr>
            <a:spLocks noGrp="1"/>
          </p:cNvSpPr>
          <p:nvPr>
            <p:ph idx="1"/>
          </p:nvPr>
        </p:nvSpPr>
        <p:spPr>
          <a:xfrm>
            <a:off x="1763688" y="970344"/>
            <a:ext cx="6591985" cy="4690903"/>
          </a:xfrm>
        </p:spPr>
        <p:txBody>
          <a:bodyPr/>
          <a:lstStyle/>
          <a:p>
            <a:pPr marL="0" indent="0" algn="ctr">
              <a:buNone/>
            </a:pPr>
            <a:r>
              <a:rPr lang="it-IT" b="1" dirty="0"/>
              <a:t>I COMUNI DEL GAL TIRRENICO</a:t>
            </a:r>
          </a:p>
          <a:p>
            <a:pPr marL="0" indent="0">
              <a:buNone/>
            </a:pPr>
            <a:r>
              <a:rPr lang="it-IT" dirty="0"/>
              <a:t>Barcellona Pozzo di Gotto, Basicò, Castroreale, Falcone, Fondachelli Fantina, Furnari, Mazzarrà Sant’Andrea, Merì, Novara di Sicilia, Oliveri, Rodì Milici, Terme Vigliatore, Tripi.</a:t>
            </a:r>
          </a:p>
        </p:txBody>
      </p:sp>
      <p:sp>
        <p:nvSpPr>
          <p:cNvPr id="4" name="Segnaposto numero diapositiva 3"/>
          <p:cNvSpPr>
            <a:spLocks noGrp="1"/>
          </p:cNvSpPr>
          <p:nvPr>
            <p:ph type="sldNum" sz="quarter" idx="12"/>
          </p:nvPr>
        </p:nvSpPr>
        <p:spPr/>
        <p:txBody>
          <a:bodyPr/>
          <a:lstStyle/>
          <a:p>
            <a:fld id="{D987A34D-D315-4E0D-9BB8-99FB77A016A6}" type="slidenum">
              <a:rPr lang="it-IT" smtClean="0"/>
              <a:pPr/>
              <a:t>20</a:t>
            </a:fld>
            <a:endParaRPr lang="it-IT"/>
          </a:p>
        </p:txBody>
      </p:sp>
      <p:pic>
        <p:nvPicPr>
          <p:cNvPr id="7" name="Immagine 6"/>
          <p:cNvPicPr>
            <a:picLocks noChangeAspect="1"/>
          </p:cNvPicPr>
          <p:nvPr/>
        </p:nvPicPr>
        <p:blipFill>
          <a:blip r:embed="rId2"/>
          <a:stretch>
            <a:fillRect/>
          </a:stretch>
        </p:blipFill>
        <p:spPr>
          <a:xfrm>
            <a:off x="1907704" y="2420888"/>
            <a:ext cx="5944115" cy="4237087"/>
          </a:xfrm>
          <a:prstGeom prst="rect">
            <a:avLst/>
          </a:prstGeom>
        </p:spPr>
      </p:pic>
    </p:spTree>
    <p:extLst>
      <p:ext uri="{BB962C8B-B14F-4D97-AF65-F5344CB8AC3E}">
        <p14:creationId xmlns:p14="http://schemas.microsoft.com/office/powerpoint/2010/main" val="487202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La regione geografica</a:t>
            </a:r>
          </a:p>
        </p:txBody>
      </p:sp>
      <p:sp>
        <p:nvSpPr>
          <p:cNvPr id="3" name="Segnaposto contenuto 2"/>
          <p:cNvSpPr>
            <a:spLocks noGrp="1"/>
          </p:cNvSpPr>
          <p:nvPr>
            <p:ph idx="1"/>
          </p:nvPr>
        </p:nvSpPr>
        <p:spPr>
          <a:xfrm>
            <a:off x="683568" y="1556792"/>
            <a:ext cx="7850832" cy="5112568"/>
          </a:xfrm>
        </p:spPr>
        <p:txBody>
          <a:bodyPr>
            <a:normAutofit/>
          </a:bodyPr>
          <a:lstStyle/>
          <a:p>
            <a:pPr marL="0" indent="0" algn="ctr">
              <a:buNone/>
            </a:pPr>
            <a:r>
              <a:rPr lang="it-IT" sz="2000" dirty="0"/>
              <a:t>La regione fisica denominata </a:t>
            </a:r>
          </a:p>
          <a:p>
            <a:pPr marL="0" indent="0" algn="ctr">
              <a:buNone/>
            </a:pPr>
            <a:r>
              <a:rPr lang="it-IT" sz="2000" dirty="0"/>
              <a:t>“</a:t>
            </a:r>
            <a:r>
              <a:rPr lang="it-IT" sz="2000" b="1" u="sng" dirty="0"/>
              <a:t>depressione intervalliva</a:t>
            </a:r>
            <a:r>
              <a:rPr lang="it-IT" sz="2000" dirty="0"/>
              <a:t>” e le sue Risorse</a:t>
            </a:r>
          </a:p>
          <a:p>
            <a:pPr marL="0" indent="0">
              <a:buNone/>
            </a:pPr>
            <a:r>
              <a:rPr lang="it-IT" sz="2000" dirty="0"/>
              <a:t>Situata tra le due regioni montuose, costituita essenzialmente dal sistema dei </a:t>
            </a:r>
            <a:r>
              <a:rPr lang="it-IT" sz="2000" b="1" dirty="0"/>
              <a:t>bacini imbriferi del Patri e del Longano</a:t>
            </a:r>
            <a:r>
              <a:rPr lang="it-IT" sz="2000" dirty="0"/>
              <a:t>, evidenzia lo </a:t>
            </a:r>
            <a:r>
              <a:rPr lang="it-IT" sz="2000" u="sng" dirty="0"/>
              <a:t>squilibrio territoriale causato dalla modifica delle direttrici di crescita del territorio </a:t>
            </a:r>
            <a:r>
              <a:rPr lang="it-IT" sz="2000" dirty="0"/>
              <a:t>che seguivano la morfologia longitudinale, in quelle aderenti alle linee morfologiche trasversali: </a:t>
            </a:r>
            <a:r>
              <a:rPr lang="it-IT" sz="2000" u="sng" dirty="0"/>
              <a:t>dalla cultura di crinale a quella di mercato/valle</a:t>
            </a:r>
            <a:r>
              <a:rPr lang="it-IT" sz="2000" dirty="0"/>
              <a:t>.</a:t>
            </a:r>
          </a:p>
          <a:p>
            <a:pPr marL="0" indent="0">
              <a:buNone/>
            </a:pPr>
            <a:r>
              <a:rPr lang="it-IT" sz="2000" dirty="0"/>
              <a:t>Il territorio, oggi geograficamente individuabile come </a:t>
            </a:r>
            <a:r>
              <a:rPr lang="it-IT" sz="2000" b="1" dirty="0"/>
              <a:t>“Bassa area </a:t>
            </a:r>
            <a:r>
              <a:rPr lang="it-IT" sz="2000" b="1" dirty="0" err="1"/>
              <a:t>nebrodense</a:t>
            </a:r>
            <a:r>
              <a:rPr lang="it-IT" sz="2000" b="1" dirty="0"/>
              <a:t>-peloritana”, </a:t>
            </a:r>
            <a:r>
              <a:rPr lang="it-IT" sz="2000" u="sng" dirty="0">
                <a:solidFill>
                  <a:srgbClr val="FF0000"/>
                </a:solidFill>
              </a:rPr>
              <a:t>ha la necessità di definire </a:t>
            </a:r>
          </a:p>
          <a:p>
            <a:pPr marL="0" indent="0" algn="ctr">
              <a:buNone/>
            </a:pPr>
            <a:r>
              <a:rPr lang="it-IT" sz="2800" b="1" dirty="0">
                <a:solidFill>
                  <a:srgbClr val="FF0000"/>
                </a:solidFill>
              </a:rPr>
              <a:t>un proprio marchio, </a:t>
            </a:r>
          </a:p>
          <a:p>
            <a:pPr marL="0" indent="0" algn="ctr">
              <a:buNone/>
            </a:pPr>
            <a:r>
              <a:rPr lang="it-IT" sz="2800" b="1" dirty="0">
                <a:solidFill>
                  <a:srgbClr val="FF0000"/>
                </a:solidFill>
              </a:rPr>
              <a:t>un logotipo territoriale.</a:t>
            </a:r>
          </a:p>
        </p:txBody>
      </p:sp>
      <p:sp>
        <p:nvSpPr>
          <p:cNvPr id="4" name="Segnaposto numero diapositiva 3"/>
          <p:cNvSpPr>
            <a:spLocks noGrp="1"/>
          </p:cNvSpPr>
          <p:nvPr>
            <p:ph type="sldNum" sz="quarter" idx="12"/>
          </p:nvPr>
        </p:nvSpPr>
        <p:spPr/>
        <p:txBody>
          <a:bodyPr/>
          <a:lstStyle/>
          <a:p>
            <a:fld id="{D987A34D-D315-4E0D-9BB8-99FB77A016A6}" type="slidenum">
              <a:rPr lang="it-IT" smtClean="0"/>
              <a:pPr/>
              <a:t>21</a:t>
            </a:fld>
            <a:endParaRPr lang="it-IT"/>
          </a:p>
        </p:txBody>
      </p:sp>
    </p:spTree>
    <p:extLst>
      <p:ext uri="{BB962C8B-B14F-4D97-AF65-F5344CB8AC3E}">
        <p14:creationId xmlns:p14="http://schemas.microsoft.com/office/powerpoint/2010/main" val="89370689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ELEMENTI TIPICI IDENTITARI</a:t>
            </a:r>
          </a:p>
        </p:txBody>
      </p:sp>
      <p:sp>
        <p:nvSpPr>
          <p:cNvPr id="3" name="Segnaposto contenuto 2"/>
          <p:cNvSpPr>
            <a:spLocks noGrp="1"/>
          </p:cNvSpPr>
          <p:nvPr>
            <p:ph idx="1"/>
          </p:nvPr>
        </p:nvSpPr>
        <p:spPr>
          <a:xfrm>
            <a:off x="803717" y="1772816"/>
            <a:ext cx="7634808" cy="4354430"/>
          </a:xfrm>
        </p:spPr>
        <p:txBody>
          <a:bodyPr/>
          <a:lstStyle/>
          <a:p>
            <a:r>
              <a:rPr lang="it-IT" dirty="0"/>
              <a:t>Sono decine gli elementi tipici ed identitari del comprensorio GAL Tirrenico, socio-culturali, ambientali, storici, artistici, eno-gastronomici, economici, ecc.</a:t>
            </a:r>
          </a:p>
          <a:p>
            <a:r>
              <a:rPr lang="it-IT" dirty="0"/>
              <a:t>	E’ ovviamente </a:t>
            </a:r>
            <a:r>
              <a:rPr lang="it-IT" b="1" dirty="0"/>
              <a:t>impossibile qui elencarli tutti</a:t>
            </a:r>
            <a:r>
              <a:rPr lang="it-IT" dirty="0"/>
              <a:t>, mentre lo saranno nell’ambito dell’attuazione dell’azione di  marketing territoriale del GAL.</a:t>
            </a:r>
          </a:p>
          <a:p>
            <a:r>
              <a:rPr lang="it-IT" dirty="0"/>
              <a:t>	Infatti, il territorio, oggi geograficamente individuabile come “Bassa area </a:t>
            </a:r>
            <a:r>
              <a:rPr lang="it-IT" dirty="0" err="1"/>
              <a:t>nebrodense</a:t>
            </a:r>
            <a:r>
              <a:rPr lang="it-IT" dirty="0"/>
              <a:t>-peloritana”, ha la necessità di definire un proprio marchio, un logotipo territoriale.</a:t>
            </a:r>
          </a:p>
          <a:p>
            <a:r>
              <a:rPr lang="it-IT" b="1" dirty="0"/>
              <a:t>Pertanto, si è scelto di indicare di seguito quelli più noti anche all’esterno e/o riconosciuti sulla scorta di decretazioni ufficiali da parte di enti pubblici e/o organismi</a:t>
            </a:r>
            <a:r>
              <a:rPr lang="it-IT" dirty="0"/>
              <a:t>.</a:t>
            </a:r>
          </a:p>
          <a:p>
            <a:endParaRPr lang="it-IT" dirty="0"/>
          </a:p>
        </p:txBody>
      </p:sp>
      <p:sp>
        <p:nvSpPr>
          <p:cNvPr id="4" name="Segnaposto numero diapositiva 3"/>
          <p:cNvSpPr>
            <a:spLocks noGrp="1"/>
          </p:cNvSpPr>
          <p:nvPr>
            <p:ph type="sldNum" sz="quarter" idx="12"/>
          </p:nvPr>
        </p:nvSpPr>
        <p:spPr/>
        <p:txBody>
          <a:bodyPr/>
          <a:lstStyle/>
          <a:p>
            <a:fld id="{D987A34D-D315-4E0D-9BB8-99FB77A016A6}" type="slidenum">
              <a:rPr lang="it-IT" smtClean="0"/>
              <a:pPr/>
              <a:t>22</a:t>
            </a:fld>
            <a:endParaRPr lang="it-IT"/>
          </a:p>
        </p:txBody>
      </p:sp>
    </p:spTree>
    <p:extLst>
      <p:ext uri="{BB962C8B-B14F-4D97-AF65-F5344CB8AC3E}">
        <p14:creationId xmlns:p14="http://schemas.microsoft.com/office/powerpoint/2010/main" val="186674809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331677" y="261108"/>
            <a:ext cx="6986736" cy="528798"/>
          </a:xfrm>
        </p:spPr>
        <p:txBody>
          <a:bodyPr>
            <a:normAutofit fontScale="90000"/>
          </a:bodyPr>
          <a:lstStyle/>
          <a:p>
            <a:r>
              <a:rPr lang="it-IT" dirty="0" err="1"/>
              <a:t>Etno</a:t>
            </a:r>
            <a:r>
              <a:rPr lang="it-IT" dirty="0"/>
              <a:t> antropologici</a:t>
            </a:r>
          </a:p>
        </p:txBody>
      </p:sp>
      <p:pic>
        <p:nvPicPr>
          <p:cNvPr id="5" name="Segnaposto contenuto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547664" y="971263"/>
            <a:ext cx="6749916" cy="5865487"/>
          </a:xfrm>
        </p:spPr>
      </p:pic>
      <p:sp>
        <p:nvSpPr>
          <p:cNvPr id="4" name="Segnaposto numero diapositiva 3"/>
          <p:cNvSpPr>
            <a:spLocks noGrp="1"/>
          </p:cNvSpPr>
          <p:nvPr>
            <p:ph type="sldNum" sz="quarter" idx="12"/>
          </p:nvPr>
        </p:nvSpPr>
        <p:spPr/>
        <p:txBody>
          <a:bodyPr/>
          <a:lstStyle/>
          <a:p>
            <a:fld id="{D987A34D-D315-4E0D-9BB8-99FB77A016A6}" type="slidenum">
              <a:rPr lang="it-IT" smtClean="0"/>
              <a:pPr/>
              <a:t>23</a:t>
            </a:fld>
            <a:endParaRPr lang="it-IT"/>
          </a:p>
        </p:txBody>
      </p:sp>
    </p:spTree>
    <p:extLst>
      <p:ext uri="{BB962C8B-B14F-4D97-AF65-F5344CB8AC3E}">
        <p14:creationId xmlns:p14="http://schemas.microsoft.com/office/powerpoint/2010/main" val="383701281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565019" y="648020"/>
            <a:ext cx="7346776" cy="644650"/>
          </a:xfrm>
        </p:spPr>
        <p:txBody>
          <a:bodyPr/>
          <a:lstStyle/>
          <a:p>
            <a:r>
              <a:rPr lang="it-IT" dirty="0"/>
              <a:t>ELEMENTI TICIPI IDENTITARI</a:t>
            </a:r>
          </a:p>
        </p:txBody>
      </p:sp>
      <p:sp>
        <p:nvSpPr>
          <p:cNvPr id="3" name="Segnaposto contenuto 2"/>
          <p:cNvSpPr>
            <a:spLocks noGrp="1"/>
          </p:cNvSpPr>
          <p:nvPr>
            <p:ph idx="1"/>
          </p:nvPr>
        </p:nvSpPr>
        <p:spPr>
          <a:xfrm>
            <a:off x="899593" y="1700808"/>
            <a:ext cx="7634808" cy="4210414"/>
          </a:xfrm>
        </p:spPr>
        <p:txBody>
          <a:bodyPr>
            <a:normAutofit lnSpcReduction="10000"/>
          </a:bodyPr>
          <a:lstStyle/>
          <a:p>
            <a:pPr algn="ctr"/>
            <a:r>
              <a:rPr lang="it-IT" sz="2400" b="1" dirty="0"/>
              <a:t>STORICO – AMBIENTALI – ARCHEOLOGICI</a:t>
            </a:r>
          </a:p>
          <a:p>
            <a:pPr marL="0" indent="0" algn="ctr">
              <a:buNone/>
            </a:pPr>
            <a:endParaRPr lang="it-IT" sz="2400" b="1" dirty="0"/>
          </a:p>
          <a:p>
            <a:pPr algn="ctr"/>
            <a:r>
              <a:rPr lang="it-IT" sz="2400" b="1" dirty="0"/>
              <a:t>GEOSITI</a:t>
            </a:r>
          </a:p>
          <a:p>
            <a:pPr algn="ctr"/>
            <a:endParaRPr lang="it-IT" sz="2400" b="1" dirty="0"/>
          </a:p>
          <a:p>
            <a:pPr algn="ctr"/>
            <a:r>
              <a:rPr lang="it-IT" sz="2400" b="1" dirty="0"/>
              <a:t>SOCIO – CULTURALI</a:t>
            </a:r>
          </a:p>
          <a:p>
            <a:pPr marL="0" indent="0" algn="ctr">
              <a:buNone/>
            </a:pPr>
            <a:endParaRPr lang="it-IT" sz="2400" b="1" dirty="0"/>
          </a:p>
          <a:p>
            <a:pPr algn="ctr"/>
            <a:r>
              <a:rPr lang="it-IT" sz="2400" b="1" dirty="0"/>
              <a:t>ECONOMICO – TURISTICI</a:t>
            </a:r>
          </a:p>
          <a:p>
            <a:pPr marL="0" indent="0" algn="ctr">
              <a:buNone/>
            </a:pPr>
            <a:endParaRPr lang="it-IT" sz="2400" b="1" dirty="0"/>
          </a:p>
          <a:p>
            <a:pPr algn="ctr"/>
            <a:r>
              <a:rPr lang="it-IT" sz="2400" b="1" dirty="0"/>
              <a:t>SOCIO – ENO - ALIMENTARI</a:t>
            </a:r>
          </a:p>
        </p:txBody>
      </p:sp>
      <p:sp>
        <p:nvSpPr>
          <p:cNvPr id="4" name="Segnaposto numero diapositiva 3"/>
          <p:cNvSpPr>
            <a:spLocks noGrp="1"/>
          </p:cNvSpPr>
          <p:nvPr>
            <p:ph type="sldNum" sz="quarter" idx="12"/>
          </p:nvPr>
        </p:nvSpPr>
        <p:spPr/>
        <p:txBody>
          <a:bodyPr/>
          <a:lstStyle/>
          <a:p>
            <a:fld id="{D987A34D-D315-4E0D-9BB8-99FB77A016A6}" type="slidenum">
              <a:rPr lang="it-IT" smtClean="0"/>
              <a:pPr/>
              <a:t>24</a:t>
            </a:fld>
            <a:endParaRPr lang="it-IT"/>
          </a:p>
        </p:txBody>
      </p:sp>
    </p:spTree>
    <p:extLst>
      <p:ext uri="{BB962C8B-B14F-4D97-AF65-F5344CB8AC3E}">
        <p14:creationId xmlns:p14="http://schemas.microsoft.com/office/powerpoint/2010/main" val="340055746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945201" y="624110"/>
            <a:ext cx="6589199" cy="860674"/>
          </a:xfrm>
        </p:spPr>
        <p:txBody>
          <a:bodyPr/>
          <a:lstStyle/>
          <a:p>
            <a:r>
              <a:rPr lang="it-IT" dirty="0"/>
              <a:t>Elementi tipici identitari</a:t>
            </a:r>
          </a:p>
        </p:txBody>
      </p:sp>
      <p:sp>
        <p:nvSpPr>
          <p:cNvPr id="3" name="Segnaposto contenuto 2"/>
          <p:cNvSpPr>
            <a:spLocks noGrp="1"/>
          </p:cNvSpPr>
          <p:nvPr>
            <p:ph idx="1"/>
          </p:nvPr>
        </p:nvSpPr>
        <p:spPr>
          <a:xfrm>
            <a:off x="683568" y="1628800"/>
            <a:ext cx="7850833" cy="4896544"/>
          </a:xfrm>
        </p:spPr>
        <p:txBody>
          <a:bodyPr>
            <a:normAutofit/>
          </a:bodyPr>
          <a:lstStyle/>
          <a:p>
            <a:r>
              <a:rPr lang="it-IT" sz="2000" b="1" dirty="0">
                <a:solidFill>
                  <a:srgbClr val="FF0000"/>
                </a:solidFill>
              </a:rPr>
              <a:t>STORICO – AMBIENTALI - ARCHEOLOGICI: </a:t>
            </a:r>
          </a:p>
          <a:p>
            <a:pPr lvl="1"/>
            <a:r>
              <a:rPr lang="it-IT" sz="1800" dirty="0"/>
              <a:t>1</a:t>
            </a:r>
            <a:r>
              <a:rPr lang="it-IT" sz="1800" dirty="0">
                <a:solidFill>
                  <a:srgbClr val="FFC000"/>
                </a:solidFill>
              </a:rPr>
              <a:t>) </a:t>
            </a:r>
            <a:r>
              <a:rPr lang="it-IT" sz="1800" b="1" dirty="0">
                <a:solidFill>
                  <a:srgbClr val="FFC000"/>
                </a:solidFill>
              </a:rPr>
              <a:t>La montagna, le colline e i borghi</a:t>
            </a:r>
            <a:r>
              <a:rPr lang="it-IT" sz="1800" dirty="0">
                <a:solidFill>
                  <a:srgbClr val="FFC000"/>
                </a:solidFill>
              </a:rPr>
              <a:t>: </a:t>
            </a:r>
          </a:p>
          <a:p>
            <a:pPr marL="457200" lvl="1" indent="0">
              <a:buNone/>
            </a:pPr>
            <a:r>
              <a:rPr lang="it-IT" sz="1800" dirty="0"/>
              <a:t>	Territori ricchi di storia e di valenze paesaggistiche di alto pregio ambientale, basti citare i territori di </a:t>
            </a:r>
            <a:r>
              <a:rPr lang="it-IT" sz="1800" b="1" dirty="0"/>
              <a:t>Novara di Sicilia, Castroreale, Tripi, Rodì Milici e Fondachelli Fantina </a:t>
            </a:r>
            <a:r>
              <a:rPr lang="it-IT" sz="1800" dirty="0"/>
              <a:t>che rappresentavano il  naturale scambio tra i </a:t>
            </a:r>
            <a:r>
              <a:rPr lang="it-IT" sz="1800" b="1" dirty="0"/>
              <a:t>due versanti jonico e tirrenico</a:t>
            </a:r>
            <a:r>
              <a:rPr lang="it-IT" sz="1800" dirty="0"/>
              <a:t> e con un’accessibilità nell’area interna favorita dai bacini imbriferi.</a:t>
            </a:r>
          </a:p>
          <a:p>
            <a:pPr lvl="2"/>
            <a:r>
              <a:rPr lang="it-IT" sz="1600" dirty="0"/>
              <a:t>Di importate interesse paesaggistico nelle colline </a:t>
            </a:r>
            <a:r>
              <a:rPr lang="it-IT" sz="1600" dirty="0" err="1"/>
              <a:t>é</a:t>
            </a:r>
            <a:r>
              <a:rPr lang="it-IT" sz="1600" dirty="0"/>
              <a:t>, e non solo, la ”</a:t>
            </a:r>
            <a:r>
              <a:rPr lang="it-IT" sz="1600" b="1" dirty="0"/>
              <a:t>Rocca Novara</a:t>
            </a:r>
            <a:r>
              <a:rPr lang="it-IT" sz="1600" dirty="0"/>
              <a:t>” (1.340 m s.l.m. detta anche </a:t>
            </a:r>
            <a:r>
              <a:rPr lang="it-IT" sz="1600" b="1" dirty="0"/>
              <a:t>“</a:t>
            </a:r>
            <a:r>
              <a:rPr lang="it-IT" sz="1600" b="1" dirty="0">
                <a:solidFill>
                  <a:srgbClr val="FF0000"/>
                </a:solidFill>
              </a:rPr>
              <a:t>Rocca </a:t>
            </a:r>
            <a:r>
              <a:rPr lang="it-IT" sz="1600" b="1" dirty="0" err="1">
                <a:solidFill>
                  <a:srgbClr val="FF0000"/>
                </a:solidFill>
              </a:rPr>
              <a:t>Salvatesta</a:t>
            </a:r>
            <a:r>
              <a:rPr lang="it-IT" sz="1600" dirty="0"/>
              <a:t>” dagli abitanti di Novara di Sicilia) è una delle montagne più alte dei monti Peloritani e collocata al confine meridionale dei monti Peloritani, tra il territorio di Novara di Sicilia e di Fondachelli Fantina. È detta anche il </a:t>
            </a:r>
            <a:r>
              <a:rPr lang="it-IT" sz="1600" b="1" dirty="0"/>
              <a:t>Cervino di Sicilia </a:t>
            </a:r>
            <a:r>
              <a:rPr lang="it-IT" sz="1600" dirty="0"/>
              <a:t>per la sua conformazione particolare</a:t>
            </a:r>
          </a:p>
          <a:p>
            <a:pPr lvl="1"/>
            <a:endParaRPr lang="it-IT" dirty="0"/>
          </a:p>
        </p:txBody>
      </p:sp>
      <p:sp>
        <p:nvSpPr>
          <p:cNvPr id="4" name="Segnaposto numero diapositiva 3"/>
          <p:cNvSpPr>
            <a:spLocks noGrp="1"/>
          </p:cNvSpPr>
          <p:nvPr>
            <p:ph type="sldNum" sz="quarter" idx="12"/>
          </p:nvPr>
        </p:nvSpPr>
        <p:spPr/>
        <p:txBody>
          <a:bodyPr/>
          <a:lstStyle/>
          <a:p>
            <a:fld id="{D987A34D-D315-4E0D-9BB8-99FB77A016A6}" type="slidenum">
              <a:rPr lang="it-IT" smtClean="0"/>
              <a:pPr/>
              <a:t>25</a:t>
            </a:fld>
            <a:endParaRPr lang="it-IT"/>
          </a:p>
        </p:txBody>
      </p:sp>
    </p:spTree>
    <p:extLst>
      <p:ext uri="{BB962C8B-B14F-4D97-AF65-F5344CB8AC3E}">
        <p14:creationId xmlns:p14="http://schemas.microsoft.com/office/powerpoint/2010/main" val="329643797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475657" y="624110"/>
            <a:ext cx="7058744" cy="1280890"/>
          </a:xfrm>
        </p:spPr>
        <p:txBody>
          <a:bodyPr>
            <a:normAutofit/>
          </a:bodyPr>
          <a:lstStyle/>
          <a:p>
            <a:r>
              <a:rPr lang="it-IT" sz="2400" b="1" dirty="0"/>
              <a:t>Il Cervino di Sicilia</a:t>
            </a:r>
          </a:p>
        </p:txBody>
      </p:sp>
      <p:pic>
        <p:nvPicPr>
          <p:cNvPr id="5" name="Segnaposto contenuto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998083" y="1628800"/>
            <a:ext cx="7780977" cy="4392487"/>
          </a:xfrm>
        </p:spPr>
      </p:pic>
      <p:sp>
        <p:nvSpPr>
          <p:cNvPr id="4" name="Segnaposto numero diapositiva 3"/>
          <p:cNvSpPr>
            <a:spLocks noGrp="1"/>
          </p:cNvSpPr>
          <p:nvPr>
            <p:ph type="sldNum" sz="quarter" idx="12"/>
          </p:nvPr>
        </p:nvSpPr>
        <p:spPr/>
        <p:txBody>
          <a:bodyPr/>
          <a:lstStyle/>
          <a:p>
            <a:fld id="{D987A34D-D315-4E0D-9BB8-99FB77A016A6}" type="slidenum">
              <a:rPr lang="it-IT" smtClean="0"/>
              <a:pPr/>
              <a:t>26</a:t>
            </a:fld>
            <a:endParaRPr lang="it-IT"/>
          </a:p>
        </p:txBody>
      </p:sp>
    </p:spTree>
    <p:extLst>
      <p:ext uri="{BB962C8B-B14F-4D97-AF65-F5344CB8AC3E}">
        <p14:creationId xmlns:p14="http://schemas.microsoft.com/office/powerpoint/2010/main" val="415247143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it-IT" sz="2000" dirty="0"/>
              <a:t>Elementi identitari</a:t>
            </a:r>
          </a:p>
        </p:txBody>
      </p:sp>
      <p:sp>
        <p:nvSpPr>
          <p:cNvPr id="3" name="Segnaposto contenuto 2"/>
          <p:cNvSpPr>
            <a:spLocks noGrp="1"/>
          </p:cNvSpPr>
          <p:nvPr>
            <p:ph idx="1"/>
          </p:nvPr>
        </p:nvSpPr>
        <p:spPr>
          <a:xfrm>
            <a:off x="755577" y="1340768"/>
            <a:ext cx="7778824" cy="5517232"/>
          </a:xfrm>
        </p:spPr>
        <p:txBody>
          <a:bodyPr/>
          <a:lstStyle/>
          <a:p>
            <a:r>
              <a:rPr lang="it-IT" dirty="0"/>
              <a:t>2</a:t>
            </a:r>
            <a:r>
              <a:rPr lang="it-IT" dirty="0">
                <a:solidFill>
                  <a:srgbClr val="FFC000"/>
                </a:solidFill>
              </a:rPr>
              <a:t>) I </a:t>
            </a:r>
            <a:r>
              <a:rPr lang="it-IT" b="1" dirty="0">
                <a:solidFill>
                  <a:srgbClr val="FFC000"/>
                </a:solidFill>
              </a:rPr>
              <a:t>GEOSITI </a:t>
            </a:r>
          </a:p>
          <a:p>
            <a:pPr lvl="1"/>
            <a:r>
              <a:rPr lang="it-IT" sz="1800" dirty="0"/>
              <a:t>Rilevante anche la presenza di GEOSITI di interesse </a:t>
            </a:r>
            <a:r>
              <a:rPr lang="it-IT" sz="1800" b="1" dirty="0"/>
              <a:t>MONDIALE e NAZIONALE</a:t>
            </a:r>
            <a:r>
              <a:rPr lang="it-IT" sz="1800" dirty="0"/>
              <a:t>, riconosciuti con Decreto </a:t>
            </a:r>
            <a:r>
              <a:rPr lang="it-IT" sz="1800" dirty="0" err="1"/>
              <a:t>Ass</a:t>
            </a:r>
            <a:r>
              <a:rPr lang="it-IT" sz="1800" dirty="0"/>
              <a:t>. reg. </a:t>
            </a:r>
            <a:r>
              <a:rPr lang="it-IT" sz="1800" dirty="0" err="1"/>
              <a:t>Terr</a:t>
            </a:r>
            <a:r>
              <a:rPr lang="it-IT" sz="1800" dirty="0"/>
              <a:t>. Ed Ambiente, n° 289 del 20.07.2016, in cui è possibile riscontrare un interesse geologico, geomorfologico, paleontologico, mineralogico o altri interessi connessi con la natura geologica dei luoghi e che, presentando un riconosciuto valore scientifico/ambientale, vanno preservati con norme di tutela specifiche. Si tratta:</a:t>
            </a:r>
          </a:p>
          <a:p>
            <a:pPr lvl="2"/>
            <a:r>
              <a:rPr lang="it-IT" sz="1600" b="1" dirty="0">
                <a:solidFill>
                  <a:srgbClr val="FF0000"/>
                </a:solidFill>
              </a:rPr>
              <a:t>Rocca Novara, unità di  Novara di Sicilia</a:t>
            </a:r>
            <a:r>
              <a:rPr lang="it-IT" sz="1600" dirty="0"/>
              <a:t>,  sito di interesse geologico Mondiale;</a:t>
            </a:r>
          </a:p>
          <a:p>
            <a:pPr lvl="2"/>
            <a:r>
              <a:rPr lang="it-IT" sz="1600" b="1" dirty="0">
                <a:solidFill>
                  <a:srgbClr val="FF0000"/>
                </a:solidFill>
              </a:rPr>
              <a:t>Castello di Margi, a Castroreale</a:t>
            </a:r>
            <a:r>
              <a:rPr lang="it-IT" sz="1600" dirty="0"/>
              <a:t>, sito di interesse geologico Nazionale;</a:t>
            </a:r>
          </a:p>
          <a:p>
            <a:pPr lvl="2"/>
            <a:r>
              <a:rPr lang="it-IT" sz="1600" b="1" dirty="0">
                <a:solidFill>
                  <a:srgbClr val="FF0000"/>
                </a:solidFill>
              </a:rPr>
              <a:t>Rocca </a:t>
            </a:r>
            <a:r>
              <a:rPr lang="it-IT" sz="1600" b="1" dirty="0" err="1">
                <a:solidFill>
                  <a:srgbClr val="FF0000"/>
                </a:solidFill>
              </a:rPr>
              <a:t>Timogna</a:t>
            </a:r>
            <a:r>
              <a:rPr lang="it-IT" sz="1600" b="1" dirty="0">
                <a:solidFill>
                  <a:srgbClr val="FF0000"/>
                </a:solidFill>
              </a:rPr>
              <a:t>, a Castroreale</a:t>
            </a:r>
            <a:r>
              <a:rPr lang="it-IT" sz="1600" dirty="0"/>
              <a:t>, sito di interesse geologico Locale;</a:t>
            </a:r>
          </a:p>
          <a:p>
            <a:pPr lvl="2"/>
            <a:r>
              <a:rPr lang="it-IT" sz="1600" b="1" dirty="0">
                <a:solidFill>
                  <a:srgbClr val="FF0000"/>
                </a:solidFill>
              </a:rPr>
              <a:t>Rocca Novara, unità di Fondachelli Fantina</a:t>
            </a:r>
            <a:r>
              <a:rPr lang="it-IT" sz="1600" dirty="0"/>
              <a:t>, sito di interesse geologico Mondiale;</a:t>
            </a:r>
          </a:p>
          <a:p>
            <a:pPr lvl="2"/>
            <a:endParaRPr lang="it-IT" dirty="0"/>
          </a:p>
          <a:p>
            <a:pPr lvl="1"/>
            <a:endParaRPr lang="it-IT" dirty="0"/>
          </a:p>
        </p:txBody>
      </p:sp>
      <p:sp>
        <p:nvSpPr>
          <p:cNvPr id="4" name="Segnaposto numero diapositiva 3"/>
          <p:cNvSpPr>
            <a:spLocks noGrp="1"/>
          </p:cNvSpPr>
          <p:nvPr>
            <p:ph type="sldNum" sz="quarter" idx="12"/>
          </p:nvPr>
        </p:nvSpPr>
        <p:spPr/>
        <p:txBody>
          <a:bodyPr/>
          <a:lstStyle/>
          <a:p>
            <a:fld id="{D987A34D-D315-4E0D-9BB8-99FB77A016A6}" type="slidenum">
              <a:rPr lang="it-IT" smtClean="0"/>
              <a:pPr/>
              <a:t>27</a:t>
            </a:fld>
            <a:endParaRPr lang="it-IT"/>
          </a:p>
        </p:txBody>
      </p:sp>
    </p:spTree>
    <p:extLst>
      <p:ext uri="{BB962C8B-B14F-4D97-AF65-F5344CB8AC3E}">
        <p14:creationId xmlns:p14="http://schemas.microsoft.com/office/powerpoint/2010/main" val="232956798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egnaposto contenuto 4"/>
          <p:cNvPicPr>
            <a:picLocks noGrp="1" noChangeAspect="1"/>
          </p:cNvPicPr>
          <p:nvPr>
            <p:ph idx="1"/>
          </p:nvPr>
        </p:nvPicPr>
        <p:blipFill>
          <a:blip r:embed="rId2"/>
          <a:stretch>
            <a:fillRect/>
          </a:stretch>
        </p:blipFill>
        <p:spPr>
          <a:xfrm>
            <a:off x="1907704" y="-531440"/>
            <a:ext cx="5184576" cy="8501394"/>
          </a:xfrm>
          <a:prstGeom prst="rect">
            <a:avLst/>
          </a:prstGeom>
        </p:spPr>
      </p:pic>
      <p:sp>
        <p:nvSpPr>
          <p:cNvPr id="4" name="Segnaposto numero diapositiva 3"/>
          <p:cNvSpPr>
            <a:spLocks noGrp="1"/>
          </p:cNvSpPr>
          <p:nvPr>
            <p:ph type="sldNum" sz="quarter" idx="12"/>
          </p:nvPr>
        </p:nvSpPr>
        <p:spPr/>
        <p:txBody>
          <a:bodyPr/>
          <a:lstStyle/>
          <a:p>
            <a:fld id="{D987A34D-D315-4E0D-9BB8-99FB77A016A6}" type="slidenum">
              <a:rPr lang="it-IT" smtClean="0"/>
              <a:pPr/>
              <a:t>28</a:t>
            </a:fld>
            <a:endParaRPr lang="it-IT"/>
          </a:p>
        </p:txBody>
      </p:sp>
    </p:spTree>
    <p:extLst>
      <p:ext uri="{BB962C8B-B14F-4D97-AF65-F5344CB8AC3E}">
        <p14:creationId xmlns:p14="http://schemas.microsoft.com/office/powerpoint/2010/main" val="3530466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4"/>
          <p:cNvSpPr>
            <a:spLocks noGrp="1"/>
          </p:cNvSpPr>
          <p:nvPr>
            <p:ph type="title"/>
          </p:nvPr>
        </p:nvSpPr>
        <p:spPr/>
        <p:txBody>
          <a:bodyPr>
            <a:normAutofit/>
          </a:bodyPr>
          <a:lstStyle/>
          <a:p>
            <a:r>
              <a:rPr lang="it-IT" sz="2000" dirty="0"/>
              <a:t>Elementi identitari</a:t>
            </a:r>
          </a:p>
        </p:txBody>
      </p:sp>
      <p:sp>
        <p:nvSpPr>
          <p:cNvPr id="3" name="Segnaposto contenuto 2"/>
          <p:cNvSpPr>
            <a:spLocks noGrp="1"/>
          </p:cNvSpPr>
          <p:nvPr>
            <p:ph idx="1"/>
          </p:nvPr>
        </p:nvSpPr>
        <p:spPr>
          <a:xfrm>
            <a:off x="775830" y="1142034"/>
            <a:ext cx="7850832" cy="5372436"/>
          </a:xfrm>
        </p:spPr>
        <p:txBody>
          <a:bodyPr/>
          <a:lstStyle/>
          <a:p>
            <a:r>
              <a:rPr lang="it-IT" dirty="0"/>
              <a:t>3) </a:t>
            </a:r>
            <a:r>
              <a:rPr lang="it-IT" b="1" dirty="0">
                <a:solidFill>
                  <a:srgbClr val="FFC000"/>
                </a:solidFill>
              </a:rPr>
              <a:t>Ambiente marino, costiero</a:t>
            </a:r>
          </a:p>
          <a:p>
            <a:pPr lvl="1"/>
            <a:r>
              <a:rPr lang="it-IT" dirty="0"/>
              <a:t>le coste balneabili, quelle del GAL Tirrenico sono in buona condizione grazie sia al controllo delle attività antropiche che vi si svolgono sia, soprattutto, alle regole nell’uso dei diversi tratti di litorale imposte dai comuni e dall’istituzione delle </a:t>
            </a:r>
            <a:r>
              <a:rPr lang="it-IT" dirty="0">
                <a:solidFill>
                  <a:srgbClr val="FF0000"/>
                </a:solidFill>
              </a:rPr>
              <a:t>Aree di Riserva Naturale Orientata di Marinello/Oliveri </a:t>
            </a:r>
            <a:r>
              <a:rPr lang="it-IT" dirty="0"/>
              <a:t>(PATTI)come della </a:t>
            </a:r>
            <a:r>
              <a:rPr lang="it-IT" dirty="0">
                <a:solidFill>
                  <a:srgbClr val="FF0000"/>
                </a:solidFill>
              </a:rPr>
              <a:t>Riserva Naturale di Milazzo </a:t>
            </a:r>
            <a:r>
              <a:rPr lang="it-IT" dirty="0"/>
              <a:t>(pur se il territorio non fa parte amministrativamente del GAL Tirrenico le misure di tutela e gestione interessano, ovviamente, un areale ben più ampio di quello amministrativo)</a:t>
            </a:r>
          </a:p>
        </p:txBody>
      </p:sp>
      <p:sp>
        <p:nvSpPr>
          <p:cNvPr id="4" name="Segnaposto numero diapositiva 3"/>
          <p:cNvSpPr>
            <a:spLocks noGrp="1"/>
          </p:cNvSpPr>
          <p:nvPr>
            <p:ph type="sldNum" sz="quarter" idx="12"/>
          </p:nvPr>
        </p:nvSpPr>
        <p:spPr/>
        <p:txBody>
          <a:bodyPr/>
          <a:lstStyle/>
          <a:p>
            <a:fld id="{D987A34D-D315-4E0D-9BB8-99FB77A016A6}" type="slidenum">
              <a:rPr lang="it-IT" smtClean="0"/>
              <a:pPr/>
              <a:t>29</a:t>
            </a:fld>
            <a:endParaRPr lang="it-IT"/>
          </a:p>
        </p:txBody>
      </p:sp>
      <p:pic>
        <p:nvPicPr>
          <p:cNvPr id="7" name="Immagine 6"/>
          <p:cNvPicPr>
            <a:picLocks noChangeAspect="1"/>
          </p:cNvPicPr>
          <p:nvPr/>
        </p:nvPicPr>
        <p:blipFill>
          <a:blip r:embed="rId2"/>
          <a:stretch>
            <a:fillRect/>
          </a:stretch>
        </p:blipFill>
        <p:spPr>
          <a:xfrm>
            <a:off x="1855425" y="3554020"/>
            <a:ext cx="5884927" cy="3188759"/>
          </a:xfrm>
          <a:prstGeom prst="rect">
            <a:avLst/>
          </a:prstGeom>
        </p:spPr>
      </p:pic>
    </p:spTree>
    <p:extLst>
      <p:ext uri="{BB962C8B-B14F-4D97-AF65-F5344CB8AC3E}">
        <p14:creationId xmlns:p14="http://schemas.microsoft.com/office/powerpoint/2010/main" val="40896840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267971" y="1085835"/>
            <a:ext cx="7992888" cy="830997"/>
          </a:xfrm>
          <a:prstGeom prst="rect">
            <a:avLst/>
          </a:prstGeom>
          <a:noFill/>
        </p:spPr>
        <p:txBody>
          <a:bodyPr wrap="square" rtlCol="0">
            <a:spAutoFit/>
          </a:bodyPr>
          <a:lstStyle/>
          <a:p>
            <a:pPr algn="ctr"/>
            <a:r>
              <a:rPr lang="it-IT" altLang="it-IT" sz="2400" b="1" dirty="0">
                <a:latin typeface="Franklin Gothic Demi" pitchFamily="34" charset="0"/>
                <a:ea typeface="ヒラギノ角ゴ Pro W3" charset="-128"/>
              </a:rPr>
              <a:t>NORMATIVA DI RIFERIMENTO</a:t>
            </a:r>
          </a:p>
          <a:p>
            <a:pPr algn="ctr"/>
            <a:r>
              <a:rPr lang="it-IT" altLang="it-IT" sz="2400" b="1" dirty="0">
                <a:solidFill>
                  <a:srgbClr val="C00000"/>
                </a:solidFill>
                <a:latin typeface="Franklin Gothic Demi" pitchFamily="34" charset="0"/>
                <a:ea typeface="ヒラギノ角ゴ Pro W3" charset="-128"/>
              </a:rPr>
              <a:t> </a:t>
            </a:r>
          </a:p>
        </p:txBody>
      </p:sp>
      <p:sp>
        <p:nvSpPr>
          <p:cNvPr id="8" name="Rettangolo 7"/>
          <p:cNvSpPr/>
          <p:nvPr/>
        </p:nvSpPr>
        <p:spPr>
          <a:xfrm>
            <a:off x="395536" y="1844824"/>
            <a:ext cx="8352928" cy="954107"/>
          </a:xfrm>
          <a:prstGeom prst="rect">
            <a:avLst/>
          </a:prstGeom>
          <a:solidFill>
            <a:schemeClr val="accent2">
              <a:lumMod val="75000"/>
            </a:schemeClr>
          </a:solidFill>
          <a:ln>
            <a:solidFill>
              <a:srgbClr val="C00000"/>
            </a:solidFill>
          </a:ln>
          <a:effectLst>
            <a:innerShdw blurRad="63500" dist="50800">
              <a:prstClr val="black">
                <a:alpha val="50000"/>
              </a:prstClr>
            </a:innerShdw>
          </a:effectLst>
        </p:spPr>
        <p:txBody>
          <a:bodyPr wrap="square">
            <a:spAutoFit/>
          </a:bodyPr>
          <a:lstStyle/>
          <a:p>
            <a:pPr lvl="0" algn="ctr"/>
            <a:r>
              <a:rPr lang="it-IT" altLang="it-IT" sz="2400" dirty="0">
                <a:latin typeface="Franklin Gothic Demi" pitchFamily="34" charset="0"/>
                <a:ea typeface="ヒラギノ角ゴ Pro W3" charset="-128"/>
              </a:rPr>
              <a:t>REGOLAMENTO (UE) n. 1305/2013 </a:t>
            </a:r>
            <a:endParaRPr lang="it-IT" altLang="it-IT" sz="1600" dirty="0">
              <a:latin typeface="Franklin Gothic Demi" pitchFamily="34" charset="0"/>
              <a:ea typeface="ヒラギノ角ゴ Pro W3" charset="-128"/>
            </a:endParaRPr>
          </a:p>
          <a:p>
            <a:pPr lvl="0"/>
            <a:r>
              <a:rPr lang="it-IT" altLang="it-IT" sz="1600" dirty="0">
                <a:latin typeface="Franklin Gothic Demi" pitchFamily="34" charset="0"/>
                <a:ea typeface="ヒラギノ角ゴ Pro W3" charset="-128"/>
              </a:rPr>
              <a:t>Che stabilisce norme generali a disciplina del sostegno dell'Unione a favore dello sviluppo rurale, finanziato dal Fondo europeo agricolo per lo sviluppo rurale ("FEASR") .</a:t>
            </a:r>
            <a:endParaRPr lang="it-IT" altLang="it-IT" sz="2000" dirty="0"/>
          </a:p>
        </p:txBody>
      </p:sp>
      <p:sp>
        <p:nvSpPr>
          <p:cNvPr id="9" name="Rettangolo 8"/>
          <p:cNvSpPr/>
          <p:nvPr/>
        </p:nvSpPr>
        <p:spPr>
          <a:xfrm>
            <a:off x="395536" y="2780928"/>
            <a:ext cx="8352928" cy="892552"/>
          </a:xfrm>
          <a:prstGeom prst="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r="100000" b="100000"/>
            </a:path>
            <a:tileRect l="-100000" t="-100000"/>
          </a:gradFill>
          <a:ln>
            <a:solidFill>
              <a:srgbClr val="C00000"/>
            </a:solidFill>
          </a:ln>
          <a:effectLst>
            <a:innerShdw blurRad="63500" dist="50800">
              <a:prstClr val="black">
                <a:alpha val="50000"/>
              </a:prstClr>
            </a:innerShdw>
          </a:effectLst>
        </p:spPr>
        <p:txBody>
          <a:bodyPr wrap="square">
            <a:spAutoFit/>
          </a:bodyPr>
          <a:lstStyle/>
          <a:p>
            <a:pPr lvl="0" algn="ctr"/>
            <a:r>
              <a:rPr lang="it-IT" altLang="it-IT" sz="2400" dirty="0">
                <a:latin typeface="Franklin Gothic Demi" pitchFamily="34" charset="0"/>
                <a:ea typeface="ヒラギノ角ゴ Pro W3" charset="-128"/>
              </a:rPr>
              <a:t>REGOLAMENTO DELEGATO (UE) n. 807/2014 </a:t>
            </a:r>
          </a:p>
          <a:p>
            <a:pPr lvl="0" algn="ctr"/>
            <a:r>
              <a:rPr lang="it-IT" altLang="it-IT" sz="1400" dirty="0">
                <a:latin typeface="Franklin Gothic Demi" pitchFamily="34" charset="0"/>
                <a:ea typeface="ヒラギノ角ゴ Pro W3" charset="-128"/>
              </a:rPr>
              <a:t>Che integra talune disposizioni del regolamento (UE) n. 1305/2013  e che introduce </a:t>
            </a:r>
          </a:p>
          <a:p>
            <a:pPr lvl="0" algn="ctr"/>
            <a:r>
              <a:rPr lang="it-IT" altLang="it-IT" sz="1400" dirty="0">
                <a:latin typeface="Franklin Gothic Demi" pitchFamily="34" charset="0"/>
                <a:ea typeface="ヒラギノ角ゴ Pro W3" charset="-128"/>
              </a:rPr>
              <a:t>disposizioni transitorie</a:t>
            </a:r>
          </a:p>
        </p:txBody>
      </p:sp>
      <p:sp>
        <p:nvSpPr>
          <p:cNvPr id="10" name="Rettangolo 9"/>
          <p:cNvSpPr/>
          <p:nvPr/>
        </p:nvSpPr>
        <p:spPr>
          <a:xfrm>
            <a:off x="395536" y="4509120"/>
            <a:ext cx="8352928" cy="1415772"/>
          </a:xfrm>
          <a:prstGeom prst="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r="100000" b="100000"/>
            </a:path>
            <a:tileRect l="-100000" t="-100000"/>
          </a:gradFill>
          <a:ln>
            <a:solidFill>
              <a:srgbClr val="C00000"/>
            </a:solidFill>
          </a:ln>
          <a:effectLst>
            <a:innerShdw blurRad="63500" dist="50800">
              <a:prstClr val="black">
                <a:alpha val="50000"/>
              </a:prstClr>
            </a:innerShdw>
          </a:effectLst>
        </p:spPr>
        <p:txBody>
          <a:bodyPr wrap="square">
            <a:spAutoFit/>
          </a:bodyPr>
          <a:lstStyle/>
          <a:p>
            <a:pPr lvl="0" algn="ctr"/>
            <a:r>
              <a:rPr lang="it-IT" altLang="it-IT" sz="2400" dirty="0">
                <a:latin typeface="Franklin Gothic Demi" pitchFamily="34" charset="0"/>
                <a:ea typeface="ヒラギノ角ゴ Pro W3" charset="-128"/>
              </a:rPr>
              <a:t>DECISIONE DELLA COMMISSIONE EUROPEA C(2015)8403 del 24 novembre 2015 di approvazione del PSR Sicilia 2014-2020</a:t>
            </a:r>
          </a:p>
          <a:p>
            <a:pPr lvl="0" algn="ctr"/>
            <a:endParaRPr lang="it-IT" altLang="it-IT" sz="1400" dirty="0">
              <a:latin typeface="Franklin Gothic Demi" pitchFamily="34" charset="0"/>
              <a:ea typeface="ヒラギノ角ゴ Pro W3" charset="-128"/>
            </a:endParaRPr>
          </a:p>
        </p:txBody>
      </p:sp>
      <p:pic>
        <p:nvPicPr>
          <p:cNvPr id="1029" name="Picture 5" descr="C:\Users\leonefab\AppData\Local\Microsoft\Windows\Temporary Internet Files\Content.IE5\YUERLUJ3\libri-di-testo[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77908" y="462300"/>
            <a:ext cx="990997" cy="803809"/>
          </a:xfrm>
          <a:prstGeom prst="rect">
            <a:avLst/>
          </a:prstGeom>
          <a:noFill/>
          <a:extLst>
            <a:ext uri="{909E8E84-426E-40DD-AFC4-6F175D3DCCD1}">
              <a14:hiddenFill xmlns:a14="http://schemas.microsoft.com/office/drawing/2010/main">
                <a:solidFill>
                  <a:srgbClr val="FFFFFF"/>
                </a:solidFill>
              </a14:hiddenFill>
            </a:ext>
          </a:extLst>
        </p:spPr>
      </p:pic>
      <p:sp>
        <p:nvSpPr>
          <p:cNvPr id="12" name="Segnaposto numero diapositiva 11"/>
          <p:cNvSpPr>
            <a:spLocks noGrp="1"/>
          </p:cNvSpPr>
          <p:nvPr>
            <p:ph type="sldNum" sz="quarter" idx="12"/>
          </p:nvPr>
        </p:nvSpPr>
        <p:spPr/>
        <p:txBody>
          <a:bodyPr/>
          <a:lstStyle/>
          <a:p>
            <a:fld id="{D987A34D-D315-4E0D-9BB8-99FB77A016A6}" type="slidenum">
              <a:rPr lang="it-IT" smtClean="0"/>
              <a:pPr/>
              <a:t>3</a:t>
            </a:fld>
            <a:endParaRPr lang="it-IT"/>
          </a:p>
        </p:txBody>
      </p:sp>
      <p:pic>
        <p:nvPicPr>
          <p:cNvPr id="13" name="Picture 2" descr="http://www.psrsicilia.it/immagini/LOGO.jpg">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43638" y="298073"/>
            <a:ext cx="1296144" cy="1132265"/>
          </a:xfrm>
          <a:prstGeom prst="rect">
            <a:avLst/>
          </a:prstGeom>
          <a:noFill/>
          <a:extLst>
            <a:ext uri="{909E8E84-426E-40DD-AFC4-6F175D3DCCD1}">
              <a14:hiddenFill xmlns:a14="http://schemas.microsoft.com/office/drawing/2010/main">
                <a:solidFill>
                  <a:srgbClr val="FFFFFF"/>
                </a:solidFill>
              </a14:hiddenFill>
            </a:ext>
          </a:extLst>
        </p:spPr>
      </p:pic>
      <p:sp>
        <p:nvSpPr>
          <p:cNvPr id="14" name="Rettangolo 13"/>
          <p:cNvSpPr/>
          <p:nvPr/>
        </p:nvSpPr>
        <p:spPr>
          <a:xfrm>
            <a:off x="395536" y="3655664"/>
            <a:ext cx="8352928" cy="892552"/>
          </a:xfrm>
          <a:prstGeom prst="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r="100000" b="100000"/>
            </a:path>
            <a:tileRect l="-100000" t="-100000"/>
          </a:gradFill>
          <a:ln>
            <a:solidFill>
              <a:srgbClr val="C00000"/>
            </a:solidFill>
          </a:ln>
          <a:effectLst>
            <a:innerShdw blurRad="63500" dist="50800">
              <a:prstClr val="black">
                <a:alpha val="50000"/>
              </a:prstClr>
            </a:innerShdw>
          </a:effectLst>
        </p:spPr>
        <p:txBody>
          <a:bodyPr wrap="square">
            <a:spAutoFit/>
          </a:bodyPr>
          <a:lstStyle/>
          <a:p>
            <a:pPr algn="ctr"/>
            <a:r>
              <a:rPr lang="it-IT" altLang="it-IT" sz="2400" dirty="0">
                <a:latin typeface="Franklin Gothic Demi" pitchFamily="34" charset="0"/>
                <a:ea typeface="ヒラギノ角ゴ Pro W3" charset="-128"/>
              </a:rPr>
              <a:t>REGOLAMENTO DI ESECUZIONE (UE) n. 808/2014  </a:t>
            </a:r>
          </a:p>
          <a:p>
            <a:pPr algn="ctr"/>
            <a:r>
              <a:rPr lang="it-IT" altLang="it-IT" sz="1400" dirty="0">
                <a:latin typeface="Franklin Gothic Demi" pitchFamily="34" charset="0"/>
                <a:ea typeface="ヒラギノ角ゴ Pro W3" charset="-128"/>
              </a:rPr>
              <a:t>Che reca modalità di applicazione del regolamento (UE) n. 1305/2013 del Parlamento europeo e del Consiglio sul sostegno allo sviluppo rurale da parte del FEASR</a:t>
            </a:r>
          </a:p>
        </p:txBody>
      </p:sp>
    </p:spTree>
    <p:extLst>
      <p:ext uri="{BB962C8B-B14F-4D97-AF65-F5344CB8AC3E}">
        <p14:creationId xmlns:p14="http://schemas.microsoft.com/office/powerpoint/2010/main" val="1368674014"/>
      </p:ext>
    </p:extLst>
  </p:cSld>
  <p:clrMapOvr>
    <a:masterClrMapping/>
  </p:clrMapOvr>
  <p:transition spd="slow" advClick="0" advTm="3000">
    <p:cover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1000"/>
                                        <p:tgtEl>
                                          <p:spTgt spid="14"/>
                                        </p:tgtEl>
                                      </p:cBhvr>
                                    </p:animEffect>
                                    <p:anim calcmode="lin" valueType="num">
                                      <p:cBhvr>
                                        <p:cTn id="29" dur="1000" fill="hold"/>
                                        <p:tgtEl>
                                          <p:spTgt spid="14"/>
                                        </p:tgtEl>
                                        <p:attrNameLst>
                                          <p:attrName>ppt_x</p:attrName>
                                        </p:attrNameLst>
                                      </p:cBhvr>
                                      <p:tavLst>
                                        <p:tav tm="0">
                                          <p:val>
                                            <p:strVal val="#ppt_x"/>
                                          </p:val>
                                        </p:tav>
                                        <p:tav tm="100000">
                                          <p:val>
                                            <p:strVal val="#ppt_x"/>
                                          </p:val>
                                        </p:tav>
                                      </p:tavLst>
                                    </p:anim>
                                    <p:anim calcmode="lin" valueType="num">
                                      <p:cBhvr>
                                        <p:cTn id="30"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0">
                                            <p:bg/>
                                          </p:spTgt>
                                        </p:tgtEl>
                                        <p:attrNameLst>
                                          <p:attrName>style.visibility</p:attrName>
                                        </p:attrNameLst>
                                      </p:cBhvr>
                                      <p:to>
                                        <p:strVal val="visible"/>
                                      </p:to>
                                    </p:set>
                                    <p:anim calcmode="lin" valueType="num">
                                      <p:cBhvr additive="base">
                                        <p:cTn id="35" dur="500" fill="hold"/>
                                        <p:tgtEl>
                                          <p:spTgt spid="10">
                                            <p:bg/>
                                          </p:spTgt>
                                        </p:tgtEl>
                                        <p:attrNameLst>
                                          <p:attrName>ppt_x</p:attrName>
                                        </p:attrNameLst>
                                      </p:cBhvr>
                                      <p:tavLst>
                                        <p:tav tm="0">
                                          <p:val>
                                            <p:strVal val="#ppt_x"/>
                                          </p:val>
                                        </p:tav>
                                        <p:tav tm="100000">
                                          <p:val>
                                            <p:strVal val="#ppt_x"/>
                                          </p:val>
                                        </p:tav>
                                      </p:tavLst>
                                    </p:anim>
                                    <p:anim calcmode="lin" valueType="num">
                                      <p:cBhvr additive="base">
                                        <p:cTn id="36" dur="500" fill="hold"/>
                                        <p:tgtEl>
                                          <p:spTgt spid="10">
                                            <p:bg/>
                                          </p:spTgt>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0">
                                            <p:txEl>
                                              <p:pRg st="0" end="0"/>
                                            </p:txEl>
                                          </p:spTgt>
                                        </p:tgtEl>
                                        <p:attrNameLst>
                                          <p:attrName>style.visibility</p:attrName>
                                        </p:attrNameLst>
                                      </p:cBhvr>
                                      <p:to>
                                        <p:strVal val="visible"/>
                                      </p:to>
                                    </p:set>
                                    <p:anim calcmode="lin" valueType="num">
                                      <p:cBhvr additive="base">
                                        <p:cTn id="39"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animBg="1"/>
      <p:bldP spid="9" grpId="0" animBg="1"/>
      <p:bldP spid="10" grpId="0" build="allAtOnce" animBg="1"/>
      <p:bldP spid="14"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it-IT" sz="2000" dirty="0"/>
              <a:t>Elementi identitari</a:t>
            </a:r>
          </a:p>
        </p:txBody>
      </p:sp>
      <p:sp>
        <p:nvSpPr>
          <p:cNvPr id="3" name="Segnaposto contenuto 2"/>
          <p:cNvSpPr>
            <a:spLocks noGrp="1"/>
          </p:cNvSpPr>
          <p:nvPr>
            <p:ph idx="1"/>
          </p:nvPr>
        </p:nvSpPr>
        <p:spPr>
          <a:xfrm>
            <a:off x="1096207" y="1412776"/>
            <a:ext cx="7438194" cy="5112568"/>
          </a:xfrm>
        </p:spPr>
        <p:txBody>
          <a:bodyPr/>
          <a:lstStyle/>
          <a:p>
            <a:r>
              <a:rPr lang="it-IT" sz="2000" b="1" dirty="0">
                <a:solidFill>
                  <a:srgbClr val="FF0000"/>
                </a:solidFill>
              </a:rPr>
              <a:t>RISERVA NATURALE di MARINELLO</a:t>
            </a:r>
            <a:r>
              <a:rPr lang="it-IT" sz="2000" b="1" dirty="0"/>
              <a:t>:</a:t>
            </a:r>
          </a:p>
          <a:p>
            <a:pPr marL="0" indent="0">
              <a:buNone/>
            </a:pPr>
            <a:endParaRPr lang="it-IT" sz="2000" b="1" dirty="0"/>
          </a:p>
          <a:p>
            <a:pPr lvl="1"/>
            <a:r>
              <a:rPr lang="it-IT" sz="1800" b="1" dirty="0"/>
              <a:t> </a:t>
            </a:r>
            <a:r>
              <a:rPr lang="it-IT" sz="1800" dirty="0"/>
              <a:t>Situata sotto il promontorio del Santuario di Tindari, l'area lagunare di Marinello è sottoposta a molte </a:t>
            </a:r>
            <a:r>
              <a:rPr lang="it-IT" sz="1800" b="1" dirty="0"/>
              <a:t>variazioni morfologiche del territorio </a:t>
            </a:r>
            <a:r>
              <a:rPr lang="it-IT" sz="1800" dirty="0"/>
              <a:t>che, modificando la costa, creano </a:t>
            </a:r>
            <a:r>
              <a:rPr lang="it-IT" sz="1800" b="1" dirty="0"/>
              <a:t>laghetti del litorale salmastri</a:t>
            </a:r>
            <a:r>
              <a:rPr lang="it-IT" sz="1800" dirty="0"/>
              <a:t>. Il trasporto sulla costa di sabbia e ghiaia è dovuto all'approfondimento del fondale marino, dovuto all'azione, in questo caso, del Mar Tirreno. Il numero dei laghetti varia a seconda della stagione e delle maree. </a:t>
            </a:r>
            <a:r>
              <a:rPr lang="it-IT" sz="1800" b="1" dirty="0"/>
              <a:t>Un paesaggio orizzontale bianco, verde e blu:</a:t>
            </a:r>
            <a:r>
              <a:rPr lang="it-IT" sz="1800" dirty="0"/>
              <a:t> i laghetti più interni diventano di acqua dolce. Flora: macchia mediterranea composta da euforbia, canne, mirto, capperi e fichi d’India</a:t>
            </a:r>
            <a:r>
              <a:rPr lang="it-IT" sz="1400" dirty="0"/>
              <a:t>. </a:t>
            </a:r>
          </a:p>
        </p:txBody>
      </p:sp>
      <p:sp>
        <p:nvSpPr>
          <p:cNvPr id="4" name="Segnaposto numero diapositiva 3"/>
          <p:cNvSpPr>
            <a:spLocks noGrp="1"/>
          </p:cNvSpPr>
          <p:nvPr>
            <p:ph type="sldNum" sz="quarter" idx="12"/>
          </p:nvPr>
        </p:nvSpPr>
        <p:spPr/>
        <p:txBody>
          <a:bodyPr/>
          <a:lstStyle/>
          <a:p>
            <a:fld id="{D987A34D-D315-4E0D-9BB8-99FB77A016A6}" type="slidenum">
              <a:rPr lang="it-IT" smtClean="0"/>
              <a:pPr/>
              <a:t>30</a:t>
            </a:fld>
            <a:endParaRPr lang="it-IT"/>
          </a:p>
        </p:txBody>
      </p:sp>
    </p:spTree>
    <p:extLst>
      <p:ext uri="{BB962C8B-B14F-4D97-AF65-F5344CB8AC3E}">
        <p14:creationId xmlns:p14="http://schemas.microsoft.com/office/powerpoint/2010/main" val="118766307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La Necropoli di Tripi</a:t>
            </a:r>
          </a:p>
        </p:txBody>
      </p:sp>
      <p:pic>
        <p:nvPicPr>
          <p:cNvPr id="5" name="Segnaposto contenuto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803717" y="1499603"/>
            <a:ext cx="5059692" cy="3794770"/>
          </a:xfrm>
        </p:spPr>
      </p:pic>
      <p:sp>
        <p:nvSpPr>
          <p:cNvPr id="4" name="Segnaposto numero diapositiva 3"/>
          <p:cNvSpPr>
            <a:spLocks noGrp="1"/>
          </p:cNvSpPr>
          <p:nvPr>
            <p:ph type="sldNum" sz="quarter" idx="12"/>
          </p:nvPr>
        </p:nvSpPr>
        <p:spPr/>
        <p:txBody>
          <a:bodyPr/>
          <a:lstStyle/>
          <a:p>
            <a:fld id="{D987A34D-D315-4E0D-9BB8-99FB77A016A6}" type="slidenum">
              <a:rPr lang="it-IT" smtClean="0"/>
              <a:pPr/>
              <a:t>31</a:t>
            </a:fld>
            <a:endParaRPr lang="it-IT"/>
          </a:p>
        </p:txBody>
      </p:sp>
      <p:pic>
        <p:nvPicPr>
          <p:cNvPr id="6" name="Immagin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48064" y="4149080"/>
            <a:ext cx="3386336" cy="2539752"/>
          </a:xfrm>
          <a:prstGeom prst="rect">
            <a:avLst/>
          </a:prstGeom>
        </p:spPr>
      </p:pic>
    </p:spTree>
    <p:extLst>
      <p:ext uri="{BB962C8B-B14F-4D97-AF65-F5344CB8AC3E}">
        <p14:creationId xmlns:p14="http://schemas.microsoft.com/office/powerpoint/2010/main" val="164139366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945201" y="624110"/>
            <a:ext cx="6589199" cy="788666"/>
          </a:xfrm>
        </p:spPr>
        <p:txBody>
          <a:bodyPr>
            <a:normAutofit/>
          </a:bodyPr>
          <a:lstStyle/>
          <a:p>
            <a:r>
              <a:rPr lang="it-IT" sz="2000" dirty="0"/>
              <a:t>Elementi identitari</a:t>
            </a:r>
          </a:p>
        </p:txBody>
      </p:sp>
      <p:sp>
        <p:nvSpPr>
          <p:cNvPr id="3" name="Segnaposto contenuto 2"/>
          <p:cNvSpPr>
            <a:spLocks noGrp="1"/>
          </p:cNvSpPr>
          <p:nvPr>
            <p:ph idx="1"/>
          </p:nvPr>
        </p:nvSpPr>
        <p:spPr>
          <a:xfrm>
            <a:off x="827584" y="1412776"/>
            <a:ext cx="2952327" cy="4968552"/>
          </a:xfrm>
        </p:spPr>
        <p:txBody>
          <a:bodyPr>
            <a:normAutofit/>
          </a:bodyPr>
          <a:lstStyle/>
          <a:p>
            <a:r>
              <a:rPr lang="it-IT" sz="2000" b="1" dirty="0">
                <a:solidFill>
                  <a:srgbClr val="FF0000"/>
                </a:solidFill>
              </a:rPr>
              <a:t>Il Museo Santi Furnari di Tripi </a:t>
            </a:r>
            <a:r>
              <a:rPr lang="it-IT" dirty="0"/>
              <a:t>(www.museosantifurnari.it) </a:t>
            </a:r>
            <a:r>
              <a:rPr lang="it-IT" b="1" dirty="0"/>
              <a:t>MAST</a:t>
            </a:r>
          </a:p>
          <a:p>
            <a:pPr lvl="1"/>
            <a:r>
              <a:rPr lang="it-IT" dirty="0"/>
              <a:t>Il Museo comunale è ospitato negli spazi dell'ottocentesco </a:t>
            </a:r>
            <a:r>
              <a:rPr lang="it-IT" dirty="0">
                <a:solidFill>
                  <a:srgbClr val="FF0000"/>
                </a:solidFill>
              </a:rPr>
              <a:t>Palazzo Santi Furnari </a:t>
            </a:r>
            <a:r>
              <a:rPr lang="it-IT" dirty="0"/>
              <a:t>rifunzionalizzato grazie ad un sapiente restauro architettonico e destinato a polo culturale per attività plurivalenti.</a:t>
            </a:r>
          </a:p>
        </p:txBody>
      </p:sp>
      <p:sp>
        <p:nvSpPr>
          <p:cNvPr id="4" name="Segnaposto numero diapositiva 3"/>
          <p:cNvSpPr>
            <a:spLocks noGrp="1"/>
          </p:cNvSpPr>
          <p:nvPr>
            <p:ph type="sldNum" sz="quarter" idx="12"/>
          </p:nvPr>
        </p:nvSpPr>
        <p:spPr/>
        <p:txBody>
          <a:bodyPr/>
          <a:lstStyle/>
          <a:p>
            <a:fld id="{D987A34D-D315-4E0D-9BB8-99FB77A016A6}" type="slidenum">
              <a:rPr lang="it-IT" smtClean="0"/>
              <a:pPr/>
              <a:t>32</a:t>
            </a:fld>
            <a:endParaRPr lang="it-IT"/>
          </a:p>
        </p:txBody>
      </p:sp>
      <p:pic>
        <p:nvPicPr>
          <p:cNvPr id="7" name="Immagin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90002" y="1412777"/>
            <a:ext cx="3961860" cy="5112567"/>
          </a:xfrm>
          <a:prstGeom prst="rect">
            <a:avLst/>
          </a:prstGeom>
        </p:spPr>
      </p:pic>
    </p:spTree>
    <p:extLst>
      <p:ext uri="{BB962C8B-B14F-4D97-AF65-F5344CB8AC3E}">
        <p14:creationId xmlns:p14="http://schemas.microsoft.com/office/powerpoint/2010/main" val="169018742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930990" y="512463"/>
            <a:ext cx="6589199" cy="756297"/>
          </a:xfrm>
        </p:spPr>
        <p:txBody>
          <a:bodyPr>
            <a:normAutofit/>
          </a:bodyPr>
          <a:lstStyle/>
          <a:p>
            <a:r>
              <a:rPr lang="it-IT" sz="2000" dirty="0"/>
              <a:t>Elementi identitari</a:t>
            </a:r>
          </a:p>
        </p:txBody>
      </p:sp>
      <p:sp>
        <p:nvSpPr>
          <p:cNvPr id="3" name="Segnaposto contenuto 2"/>
          <p:cNvSpPr>
            <a:spLocks noGrp="1"/>
          </p:cNvSpPr>
          <p:nvPr>
            <p:ph idx="1"/>
          </p:nvPr>
        </p:nvSpPr>
        <p:spPr>
          <a:xfrm>
            <a:off x="374194" y="1268760"/>
            <a:ext cx="3765758" cy="5688632"/>
          </a:xfrm>
        </p:spPr>
        <p:txBody>
          <a:bodyPr>
            <a:normAutofit fontScale="25000" lnSpcReduction="20000"/>
          </a:bodyPr>
          <a:lstStyle/>
          <a:p>
            <a:r>
              <a:rPr lang="it-IT" sz="7200" b="1" dirty="0">
                <a:solidFill>
                  <a:srgbClr val="FF0000"/>
                </a:solidFill>
              </a:rPr>
              <a:t>Resti antica </a:t>
            </a:r>
            <a:r>
              <a:rPr lang="it-IT" sz="7200" b="1" dirty="0" err="1">
                <a:solidFill>
                  <a:srgbClr val="FF0000"/>
                </a:solidFill>
              </a:rPr>
              <a:t>citta’</a:t>
            </a:r>
            <a:r>
              <a:rPr lang="it-IT" sz="7200" b="1" dirty="0">
                <a:solidFill>
                  <a:srgbClr val="FF0000"/>
                </a:solidFill>
              </a:rPr>
              <a:t> di RHODIS</a:t>
            </a:r>
          </a:p>
          <a:p>
            <a:pPr lvl="1"/>
            <a:r>
              <a:rPr lang="it-IT" sz="5600" dirty="0"/>
              <a:t>Rodì Milici, unitamente a Terme Vigliatore, è inserita negli </a:t>
            </a:r>
            <a:r>
              <a:rPr lang="it-IT" sz="5600" b="1" dirty="0"/>
              <a:t>“Attrattori Culturali” del PO FESR,</a:t>
            </a:r>
            <a:r>
              <a:rPr lang="it-IT" sz="5600" dirty="0"/>
              <a:t> Allegato 4, </a:t>
            </a:r>
            <a:r>
              <a:rPr lang="it-IT" sz="5600" dirty="0" err="1"/>
              <a:t>Tab</a:t>
            </a:r>
            <a:r>
              <a:rPr lang="it-IT" sz="5600" dirty="0"/>
              <a:t>. C.</a:t>
            </a:r>
          </a:p>
          <a:p>
            <a:pPr lvl="1"/>
            <a:endParaRPr lang="it-IT" sz="5600" dirty="0"/>
          </a:p>
          <a:p>
            <a:pPr lvl="1"/>
            <a:r>
              <a:rPr lang="it-IT" sz="5600" dirty="0"/>
              <a:t>Testimonianza tangibile dell’esistenza di un abitato sulla sponda del torrente </a:t>
            </a:r>
            <a:r>
              <a:rPr lang="it-IT" sz="5600" dirty="0" err="1"/>
              <a:t>Patrì</a:t>
            </a:r>
            <a:r>
              <a:rPr lang="it-IT" sz="5600" dirty="0"/>
              <a:t> è la cosiddetta </a:t>
            </a:r>
            <a:r>
              <a:rPr lang="it-IT" sz="5600" dirty="0">
                <a:solidFill>
                  <a:srgbClr val="FF0000"/>
                </a:solidFill>
              </a:rPr>
              <a:t>Cupola rosata</a:t>
            </a:r>
            <a:r>
              <a:rPr lang="it-IT" sz="5600" dirty="0"/>
              <a:t>, portata completamente alla luce durante gli scavi eseguiti nel 1989.</a:t>
            </a:r>
          </a:p>
          <a:p>
            <a:pPr lvl="1"/>
            <a:endParaRPr lang="it-IT" sz="5600" dirty="0"/>
          </a:p>
          <a:p>
            <a:pPr lvl="1"/>
            <a:r>
              <a:rPr lang="it-IT" sz="5600" b="1" dirty="0">
                <a:solidFill>
                  <a:srgbClr val="FFC000"/>
                </a:solidFill>
              </a:rPr>
              <a:t>La Cupola è stata identificata con l’antica </a:t>
            </a:r>
            <a:r>
              <a:rPr lang="it-IT" sz="5600" b="1" dirty="0">
                <a:solidFill>
                  <a:srgbClr val="FF0000"/>
                </a:solidFill>
              </a:rPr>
              <a:t>Chiesa di San Bartolomeo, </a:t>
            </a:r>
            <a:r>
              <a:rPr lang="it-IT" sz="5600" dirty="0"/>
              <a:t>si tratta del più prezioso reperto superstite della </a:t>
            </a:r>
            <a:r>
              <a:rPr lang="it-IT" sz="5600" b="1" dirty="0"/>
              <a:t>città di </a:t>
            </a:r>
            <a:r>
              <a:rPr lang="it-IT" sz="5600" b="1" dirty="0" err="1"/>
              <a:t>Rhodis</a:t>
            </a:r>
            <a:r>
              <a:rPr lang="it-IT" sz="5600" b="1" dirty="0"/>
              <a:t>-</a:t>
            </a:r>
            <a:r>
              <a:rPr lang="it-IT" sz="5600" b="1" dirty="0" err="1"/>
              <a:t>Solaria</a:t>
            </a:r>
            <a:r>
              <a:rPr lang="it-IT" sz="5600" b="1" dirty="0"/>
              <a:t>-Artemisia</a:t>
            </a:r>
            <a:r>
              <a:rPr lang="it-IT" sz="5600" dirty="0"/>
              <a:t>, sommersa dalle acque del torrente, durante </a:t>
            </a:r>
            <a:r>
              <a:rPr lang="it-IT" sz="5600" dirty="0">
                <a:solidFill>
                  <a:srgbClr val="FF0000"/>
                </a:solidFill>
              </a:rPr>
              <a:t>l’alluvione del 1582</a:t>
            </a:r>
            <a:r>
              <a:rPr lang="it-IT" sz="5600" dirty="0"/>
              <a:t>. Dopodiché la popolazione si insediò a monte, costituendo quello che oggi è l’abitato di Rodì.-</a:t>
            </a:r>
          </a:p>
          <a:p>
            <a:endParaRPr lang="it-IT" sz="5600" dirty="0"/>
          </a:p>
        </p:txBody>
      </p:sp>
      <p:sp>
        <p:nvSpPr>
          <p:cNvPr id="4" name="Segnaposto numero diapositiva 3"/>
          <p:cNvSpPr>
            <a:spLocks noGrp="1"/>
          </p:cNvSpPr>
          <p:nvPr>
            <p:ph type="sldNum" sz="quarter" idx="12"/>
          </p:nvPr>
        </p:nvSpPr>
        <p:spPr/>
        <p:txBody>
          <a:bodyPr/>
          <a:lstStyle/>
          <a:p>
            <a:fld id="{D987A34D-D315-4E0D-9BB8-99FB77A016A6}" type="slidenum">
              <a:rPr lang="it-IT" smtClean="0"/>
              <a:pPr/>
              <a:t>33</a:t>
            </a:fld>
            <a:endParaRPr lang="it-IT"/>
          </a:p>
        </p:txBody>
      </p:sp>
      <p:pic>
        <p:nvPicPr>
          <p:cNvPr id="6" name="Immagin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38088" y="1152908"/>
            <a:ext cx="3979399" cy="5305865"/>
          </a:xfrm>
          <a:prstGeom prst="rect">
            <a:avLst/>
          </a:prstGeom>
        </p:spPr>
      </p:pic>
    </p:spTree>
    <p:extLst>
      <p:ext uri="{BB962C8B-B14F-4D97-AF65-F5344CB8AC3E}">
        <p14:creationId xmlns:p14="http://schemas.microsoft.com/office/powerpoint/2010/main" val="10235509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619673" y="624110"/>
            <a:ext cx="6914728" cy="528798"/>
          </a:xfrm>
        </p:spPr>
        <p:txBody>
          <a:bodyPr>
            <a:normAutofit fontScale="90000"/>
          </a:bodyPr>
          <a:lstStyle/>
          <a:p>
            <a:r>
              <a:rPr lang="it-IT" dirty="0"/>
              <a:t>Palazzo dei Cavalieri di Malta</a:t>
            </a:r>
          </a:p>
        </p:txBody>
      </p:sp>
      <p:pic>
        <p:nvPicPr>
          <p:cNvPr id="5" name="Segnaposto contenuto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84715" y="1556792"/>
            <a:ext cx="7146238" cy="4752528"/>
          </a:xfrm>
        </p:spPr>
      </p:pic>
      <p:sp>
        <p:nvSpPr>
          <p:cNvPr id="4" name="Segnaposto numero diapositiva 3"/>
          <p:cNvSpPr>
            <a:spLocks noGrp="1"/>
          </p:cNvSpPr>
          <p:nvPr>
            <p:ph type="sldNum" sz="quarter" idx="12"/>
          </p:nvPr>
        </p:nvSpPr>
        <p:spPr/>
        <p:txBody>
          <a:bodyPr/>
          <a:lstStyle/>
          <a:p>
            <a:fld id="{D987A34D-D315-4E0D-9BB8-99FB77A016A6}" type="slidenum">
              <a:rPr lang="it-IT" smtClean="0"/>
              <a:pPr/>
              <a:t>34</a:t>
            </a:fld>
            <a:endParaRPr lang="it-IT"/>
          </a:p>
        </p:txBody>
      </p:sp>
    </p:spTree>
    <p:extLst>
      <p:ext uri="{BB962C8B-B14F-4D97-AF65-F5344CB8AC3E}">
        <p14:creationId xmlns:p14="http://schemas.microsoft.com/office/powerpoint/2010/main" val="408739812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547665" y="624110"/>
            <a:ext cx="6986736" cy="528798"/>
          </a:xfrm>
        </p:spPr>
        <p:txBody>
          <a:bodyPr>
            <a:normAutofit fontScale="90000"/>
          </a:bodyPr>
          <a:lstStyle/>
          <a:p>
            <a:r>
              <a:rPr lang="it-IT" dirty="0"/>
              <a:t>Villa Romana di Terme Vigliatore</a:t>
            </a:r>
          </a:p>
        </p:txBody>
      </p:sp>
      <p:pic>
        <p:nvPicPr>
          <p:cNvPr id="5" name="Segnaposto contenuto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47665" y="1628800"/>
            <a:ext cx="7020780" cy="4680520"/>
          </a:xfrm>
        </p:spPr>
      </p:pic>
      <p:sp>
        <p:nvSpPr>
          <p:cNvPr id="4" name="Segnaposto numero diapositiva 3"/>
          <p:cNvSpPr>
            <a:spLocks noGrp="1"/>
          </p:cNvSpPr>
          <p:nvPr>
            <p:ph type="sldNum" sz="quarter" idx="12"/>
          </p:nvPr>
        </p:nvSpPr>
        <p:spPr/>
        <p:txBody>
          <a:bodyPr/>
          <a:lstStyle/>
          <a:p>
            <a:fld id="{D987A34D-D315-4E0D-9BB8-99FB77A016A6}" type="slidenum">
              <a:rPr lang="it-IT" smtClean="0"/>
              <a:pPr/>
              <a:t>35</a:t>
            </a:fld>
            <a:endParaRPr lang="it-IT"/>
          </a:p>
        </p:txBody>
      </p:sp>
    </p:spTree>
    <p:extLst>
      <p:ext uri="{BB962C8B-B14F-4D97-AF65-F5344CB8AC3E}">
        <p14:creationId xmlns:p14="http://schemas.microsoft.com/office/powerpoint/2010/main" val="243881787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331640" y="512463"/>
            <a:ext cx="7202760" cy="972321"/>
          </a:xfrm>
        </p:spPr>
        <p:txBody>
          <a:bodyPr/>
          <a:lstStyle/>
          <a:p>
            <a:r>
              <a:rPr lang="it-IT" dirty="0"/>
              <a:t>Elementi identitari</a:t>
            </a:r>
          </a:p>
        </p:txBody>
      </p:sp>
      <p:sp>
        <p:nvSpPr>
          <p:cNvPr id="3" name="Segnaposto contenuto 2"/>
          <p:cNvSpPr>
            <a:spLocks noGrp="1"/>
          </p:cNvSpPr>
          <p:nvPr>
            <p:ph idx="1"/>
          </p:nvPr>
        </p:nvSpPr>
        <p:spPr>
          <a:xfrm>
            <a:off x="323528" y="1484784"/>
            <a:ext cx="8180718" cy="5040560"/>
          </a:xfrm>
        </p:spPr>
        <p:txBody>
          <a:bodyPr>
            <a:normAutofit fontScale="92500" lnSpcReduction="20000"/>
          </a:bodyPr>
          <a:lstStyle/>
          <a:p>
            <a:r>
              <a:rPr lang="it-IT" sz="2000" b="1" dirty="0">
                <a:solidFill>
                  <a:srgbClr val="FFC000"/>
                </a:solidFill>
              </a:rPr>
              <a:t>SOCIO - CULTURALI: </a:t>
            </a:r>
          </a:p>
          <a:p>
            <a:pPr lvl="1"/>
            <a:r>
              <a:rPr lang="it-IT" sz="2000" b="1" dirty="0">
                <a:solidFill>
                  <a:srgbClr val="FF0000"/>
                </a:solidFill>
              </a:rPr>
              <a:t>I borghi</a:t>
            </a:r>
            <a:r>
              <a:rPr lang="it-IT" sz="1800" b="1" dirty="0">
                <a:solidFill>
                  <a:srgbClr val="FF0000"/>
                </a:solidFill>
              </a:rPr>
              <a:t> </a:t>
            </a:r>
            <a:r>
              <a:rPr lang="it-IT" dirty="0"/>
              <a:t>(che indichiamo anche come elementi di tipicità “storico - ambientali”)</a:t>
            </a:r>
          </a:p>
          <a:p>
            <a:pPr lvl="2"/>
            <a:r>
              <a:rPr lang="it-IT" sz="1800" b="1" dirty="0"/>
              <a:t>Novara di Sicilia, Castroreale (</a:t>
            </a:r>
            <a:r>
              <a:rPr lang="it-IT" sz="1800" dirty="0"/>
              <a:t>“Borghi più belli </a:t>
            </a:r>
            <a:r>
              <a:rPr lang="it-IT" sz="1800" dirty="0" err="1"/>
              <a:t>d’italia</a:t>
            </a:r>
            <a:r>
              <a:rPr lang="it-IT" sz="1800" dirty="0"/>
              <a:t>”), </a:t>
            </a:r>
            <a:r>
              <a:rPr lang="it-IT" sz="1800" b="1" dirty="0"/>
              <a:t>Rodì Milici, Tripi, Basicò, Fondachelli Fantina e Furnari </a:t>
            </a:r>
            <a:r>
              <a:rPr lang="it-IT" sz="1800" dirty="0"/>
              <a:t>assieme alle loro aree rurali, costituiscono una cintura, un sistema di particolare riferimento per i patrimoni architettonici, urbani, culturali, turistici, sociali ed identitari del comprensorio e in tale cornice strategica </a:t>
            </a:r>
            <a:r>
              <a:rPr lang="it-IT" sz="1800" b="1" u="sng" dirty="0"/>
              <a:t>si pongono come elementi di base per la missione principale del GAL Tirrenico</a:t>
            </a:r>
            <a:r>
              <a:rPr lang="it-IT" sz="1800" b="1" dirty="0"/>
              <a:t> </a:t>
            </a:r>
            <a:r>
              <a:rPr lang="it-IT" sz="1800" dirty="0"/>
              <a:t>nella promozione e sviluppo di azioni ed interventi di cambiamento e miglioramento per la definizione del Marchio D’Area</a:t>
            </a:r>
          </a:p>
          <a:p>
            <a:pPr lvl="3"/>
            <a:r>
              <a:rPr lang="it-IT" sz="1600" dirty="0"/>
              <a:t>A tale proposito, proprio la particolarità dei centri minori ha fatto si che quelli di Castroreale, Novara di Sicilia, siano stati inseriti nel progetto di interesse mondiale da parte </a:t>
            </a:r>
            <a:r>
              <a:rPr lang="it-IT" sz="1600" b="1" dirty="0"/>
              <a:t>dell’ONU “Small </a:t>
            </a:r>
            <a:r>
              <a:rPr lang="it-IT" sz="1600" b="1" dirty="0" err="1"/>
              <a:t>Settlements</a:t>
            </a:r>
            <a:r>
              <a:rPr lang="it-IT" sz="1600" b="1" dirty="0"/>
              <a:t>. </a:t>
            </a:r>
            <a:r>
              <a:rPr lang="it-IT" sz="1600" b="1" dirty="0" err="1"/>
              <a:t>Ehnancing</a:t>
            </a:r>
            <a:r>
              <a:rPr lang="it-IT" sz="1600" b="1" dirty="0"/>
              <a:t> </a:t>
            </a:r>
            <a:r>
              <a:rPr lang="it-IT" sz="1600" b="1" dirty="0" err="1"/>
              <a:t>Rural</a:t>
            </a:r>
            <a:r>
              <a:rPr lang="it-IT" sz="1600" b="1" dirty="0"/>
              <a:t>-Urban </a:t>
            </a:r>
            <a:r>
              <a:rPr lang="it-IT" sz="1600" b="1" dirty="0" err="1"/>
              <a:t>linkages</a:t>
            </a:r>
            <a:r>
              <a:rPr lang="it-IT" sz="1600" b="1" dirty="0"/>
              <a:t> </a:t>
            </a:r>
            <a:r>
              <a:rPr lang="it-IT" sz="1600" b="1" dirty="0" err="1"/>
              <a:t>through</a:t>
            </a:r>
            <a:r>
              <a:rPr lang="it-IT" sz="1600" b="1" dirty="0"/>
              <a:t> culture</a:t>
            </a:r>
            <a:r>
              <a:rPr lang="it-IT" sz="1600" dirty="0"/>
              <a:t>” promosso su iniziativa della </a:t>
            </a:r>
            <a:r>
              <a:rPr lang="it-IT" sz="1600" b="1" dirty="0"/>
              <a:t>Cattedra UNESCO dell’UNIVERSITA’  di Ferrara</a:t>
            </a:r>
            <a:r>
              <a:rPr lang="it-IT" sz="1600" dirty="0"/>
              <a:t>, (partner del GAL) unitamente </a:t>
            </a:r>
            <a:r>
              <a:rPr lang="it-IT" sz="1600" b="1" dirty="0"/>
              <a:t>a </a:t>
            </a:r>
            <a:r>
              <a:rPr lang="it-IT" sz="1600" b="1" dirty="0" err="1"/>
              <a:t>Research</a:t>
            </a:r>
            <a:r>
              <a:rPr lang="it-IT" sz="1600" b="1" dirty="0"/>
              <a:t> </a:t>
            </a:r>
            <a:r>
              <a:rPr lang="it-IT" sz="1600" b="1" dirty="0" err="1"/>
              <a:t>Institut</a:t>
            </a:r>
            <a:r>
              <a:rPr lang="it-IT" sz="1600" b="1" dirty="0"/>
              <a:t> of </a:t>
            </a:r>
            <a:r>
              <a:rPr lang="it-IT" sz="1600" b="1" dirty="0" err="1"/>
              <a:t>Urbanitation</a:t>
            </a:r>
            <a:r>
              <a:rPr lang="it-IT" sz="1600" b="1" dirty="0"/>
              <a:t>, Xi’an </a:t>
            </a:r>
            <a:r>
              <a:rPr lang="it-IT" sz="1600" b="1" dirty="0" err="1"/>
              <a:t>Jaotong</a:t>
            </a:r>
            <a:r>
              <a:rPr lang="it-IT" sz="1600" b="1" dirty="0"/>
              <a:t>-Liverpool </a:t>
            </a:r>
            <a:r>
              <a:rPr lang="it-IT" sz="1600" b="1" dirty="0" err="1"/>
              <a:t>University</a:t>
            </a:r>
            <a:r>
              <a:rPr lang="it-IT" sz="1600" b="1" dirty="0"/>
              <a:t> di Suzhou  </a:t>
            </a:r>
            <a:r>
              <a:rPr lang="it-IT" sz="1600" dirty="0"/>
              <a:t>(PRC) in preparazione della Conferenza Mondiale UN-Habitat III che si è tenuta a Quito in Ecuador ad ottobre 2016.</a:t>
            </a:r>
          </a:p>
          <a:p>
            <a:endParaRPr lang="it-IT" dirty="0"/>
          </a:p>
        </p:txBody>
      </p:sp>
      <p:sp>
        <p:nvSpPr>
          <p:cNvPr id="4" name="Segnaposto numero diapositiva 3"/>
          <p:cNvSpPr>
            <a:spLocks noGrp="1"/>
          </p:cNvSpPr>
          <p:nvPr>
            <p:ph type="sldNum" sz="quarter" idx="12"/>
          </p:nvPr>
        </p:nvSpPr>
        <p:spPr/>
        <p:txBody>
          <a:bodyPr/>
          <a:lstStyle/>
          <a:p>
            <a:fld id="{D987A34D-D315-4E0D-9BB8-99FB77A016A6}" type="slidenum">
              <a:rPr lang="it-IT" smtClean="0"/>
              <a:pPr/>
              <a:t>36</a:t>
            </a:fld>
            <a:endParaRPr lang="it-IT"/>
          </a:p>
        </p:txBody>
      </p:sp>
    </p:spTree>
    <p:extLst>
      <p:ext uri="{BB962C8B-B14F-4D97-AF65-F5344CB8AC3E}">
        <p14:creationId xmlns:p14="http://schemas.microsoft.com/office/powerpoint/2010/main" val="49999178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475656" y="576012"/>
            <a:ext cx="6641432" cy="788666"/>
          </a:xfrm>
        </p:spPr>
        <p:txBody>
          <a:bodyPr/>
          <a:lstStyle/>
          <a:p>
            <a:r>
              <a:rPr lang="it-IT" dirty="0"/>
              <a:t>Elementi identitari</a:t>
            </a:r>
          </a:p>
        </p:txBody>
      </p:sp>
      <p:pic>
        <p:nvPicPr>
          <p:cNvPr id="5" name="Segnaposto contenuto 4"/>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475656" y="1467183"/>
            <a:ext cx="6641432" cy="4981075"/>
          </a:xfrm>
        </p:spPr>
      </p:pic>
      <p:sp>
        <p:nvSpPr>
          <p:cNvPr id="4" name="Segnaposto numero diapositiva 3"/>
          <p:cNvSpPr>
            <a:spLocks noGrp="1"/>
          </p:cNvSpPr>
          <p:nvPr>
            <p:ph type="sldNum" sz="quarter" idx="12"/>
          </p:nvPr>
        </p:nvSpPr>
        <p:spPr/>
        <p:txBody>
          <a:bodyPr/>
          <a:lstStyle/>
          <a:p>
            <a:fld id="{D987A34D-D315-4E0D-9BB8-99FB77A016A6}" type="slidenum">
              <a:rPr lang="it-IT" smtClean="0"/>
              <a:pPr/>
              <a:t>37</a:t>
            </a:fld>
            <a:endParaRPr lang="it-IT"/>
          </a:p>
        </p:txBody>
      </p:sp>
    </p:spTree>
    <p:extLst>
      <p:ext uri="{BB962C8B-B14F-4D97-AF65-F5344CB8AC3E}">
        <p14:creationId xmlns:p14="http://schemas.microsoft.com/office/powerpoint/2010/main" val="178793907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331641" y="624110"/>
            <a:ext cx="7202760" cy="788666"/>
          </a:xfrm>
        </p:spPr>
        <p:txBody>
          <a:bodyPr>
            <a:normAutofit/>
          </a:bodyPr>
          <a:lstStyle/>
          <a:p>
            <a:r>
              <a:rPr lang="it-IT" dirty="0"/>
              <a:t>Elementi identitari</a:t>
            </a:r>
          </a:p>
        </p:txBody>
      </p:sp>
      <p:sp>
        <p:nvSpPr>
          <p:cNvPr id="3" name="Segnaposto contenuto 2"/>
          <p:cNvSpPr>
            <a:spLocks noGrp="1"/>
          </p:cNvSpPr>
          <p:nvPr>
            <p:ph idx="1"/>
          </p:nvPr>
        </p:nvSpPr>
        <p:spPr>
          <a:xfrm>
            <a:off x="809234" y="1628800"/>
            <a:ext cx="7850832" cy="4536504"/>
          </a:xfrm>
        </p:spPr>
        <p:txBody>
          <a:bodyPr/>
          <a:lstStyle/>
          <a:p>
            <a:r>
              <a:rPr lang="it-IT" sz="2000" b="1" dirty="0">
                <a:solidFill>
                  <a:srgbClr val="FFC000"/>
                </a:solidFill>
              </a:rPr>
              <a:t>L’isola linguistica Greco-Italica</a:t>
            </a:r>
          </a:p>
          <a:p>
            <a:pPr lvl="1"/>
            <a:r>
              <a:rPr lang="it-IT" dirty="0"/>
              <a:t>Un elemento forte identità e caratterizzazione del comprensorio, in special modo dei comuni interni, è la lingua o meglio quello che rientra nella </a:t>
            </a:r>
            <a:r>
              <a:rPr lang="it-IT" u="sng" dirty="0"/>
              <a:t>classificazione ufficiale </a:t>
            </a:r>
            <a:r>
              <a:rPr lang="it-IT" dirty="0"/>
              <a:t>dei “</a:t>
            </a:r>
            <a:r>
              <a:rPr lang="it-IT" b="1" dirty="0"/>
              <a:t>Dialetti italiani meridionali estremi</a:t>
            </a:r>
            <a:r>
              <a:rPr lang="it-IT" dirty="0"/>
              <a:t>”. </a:t>
            </a:r>
            <a:r>
              <a:rPr lang="it-IT" b="1" dirty="0">
                <a:solidFill>
                  <a:srgbClr val="FF0000"/>
                </a:solidFill>
              </a:rPr>
              <a:t>I dialetti italiani meridionali estremi </a:t>
            </a:r>
            <a:r>
              <a:rPr lang="it-IT" dirty="0"/>
              <a:t>sono un insieme di dialetti parlati in Calabria, Sicilia, Salento e nel Cilento meridionale </a:t>
            </a:r>
            <a:r>
              <a:rPr lang="it-IT" b="1" u="sng" dirty="0">
                <a:solidFill>
                  <a:srgbClr val="FF0000"/>
                </a:solidFill>
              </a:rPr>
              <a:t>con caratteristiche fonetiche e sintattiche comuni tali da poterle includere in un'unica lingua</a:t>
            </a:r>
            <a:r>
              <a:rPr lang="it-IT" dirty="0"/>
              <a:t>. In passato si ebbero esperienze letterarie di prestigio alla corte di Federico II di Svevia nel Regno di Sicilia.</a:t>
            </a:r>
          </a:p>
          <a:p>
            <a:pPr lvl="1"/>
            <a:r>
              <a:rPr lang="it-IT" dirty="0"/>
              <a:t>Così i comuni di </a:t>
            </a:r>
            <a:r>
              <a:rPr lang="it-IT" b="1" dirty="0"/>
              <a:t>Rodì Milici, Fondachelli Fantina, Novara di Sicilia, Tripi  e Castroreale</a:t>
            </a:r>
            <a:r>
              <a:rPr lang="it-IT" dirty="0"/>
              <a:t> </a:t>
            </a:r>
            <a:r>
              <a:rPr lang="it-IT" b="1" dirty="0"/>
              <a:t>costituiscono un “</a:t>
            </a:r>
            <a:r>
              <a:rPr lang="it-IT" b="1" dirty="0">
                <a:solidFill>
                  <a:srgbClr val="FF0000"/>
                </a:solidFill>
              </a:rPr>
              <a:t>Isola Linguistica</a:t>
            </a:r>
            <a:r>
              <a:rPr lang="it-IT" b="1" dirty="0"/>
              <a:t>” greco-italica</a:t>
            </a:r>
            <a:r>
              <a:rPr lang="it-IT" dirty="0"/>
              <a:t>. Qui, infatti, è viva e parlata correntemente la Lingua siciliana che occupa il territorio dell'intera isola ed ha un carattere abbastanza unitario; comprende al suo interno le isole linguistiche </a:t>
            </a:r>
            <a:r>
              <a:rPr lang="it-IT" dirty="0" err="1"/>
              <a:t>arbëreshë</a:t>
            </a:r>
            <a:r>
              <a:rPr lang="it-IT" dirty="0"/>
              <a:t>, gallo-italica, e greca.</a:t>
            </a:r>
          </a:p>
        </p:txBody>
      </p:sp>
      <p:sp>
        <p:nvSpPr>
          <p:cNvPr id="4" name="Segnaposto numero diapositiva 3"/>
          <p:cNvSpPr>
            <a:spLocks noGrp="1"/>
          </p:cNvSpPr>
          <p:nvPr>
            <p:ph type="sldNum" sz="quarter" idx="12"/>
          </p:nvPr>
        </p:nvSpPr>
        <p:spPr/>
        <p:txBody>
          <a:bodyPr/>
          <a:lstStyle/>
          <a:p>
            <a:fld id="{D987A34D-D315-4E0D-9BB8-99FB77A016A6}" type="slidenum">
              <a:rPr lang="it-IT" smtClean="0"/>
              <a:pPr/>
              <a:t>38</a:t>
            </a:fld>
            <a:endParaRPr lang="it-IT"/>
          </a:p>
        </p:txBody>
      </p:sp>
    </p:spTree>
    <p:extLst>
      <p:ext uri="{BB962C8B-B14F-4D97-AF65-F5344CB8AC3E}">
        <p14:creationId xmlns:p14="http://schemas.microsoft.com/office/powerpoint/2010/main" val="218748864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475657" y="624110"/>
            <a:ext cx="7058744" cy="644650"/>
          </a:xfrm>
        </p:spPr>
        <p:txBody>
          <a:bodyPr/>
          <a:lstStyle/>
          <a:p>
            <a:r>
              <a:rPr lang="it-IT" dirty="0"/>
              <a:t>Elementi identitari</a:t>
            </a:r>
          </a:p>
        </p:txBody>
      </p:sp>
      <p:sp>
        <p:nvSpPr>
          <p:cNvPr id="3" name="Segnaposto contenuto 2"/>
          <p:cNvSpPr>
            <a:spLocks noGrp="1"/>
          </p:cNvSpPr>
          <p:nvPr>
            <p:ph idx="1"/>
          </p:nvPr>
        </p:nvSpPr>
        <p:spPr>
          <a:xfrm>
            <a:off x="755576" y="1556792"/>
            <a:ext cx="7920879" cy="4608512"/>
          </a:xfrm>
        </p:spPr>
        <p:txBody>
          <a:bodyPr>
            <a:normAutofit lnSpcReduction="10000"/>
          </a:bodyPr>
          <a:lstStyle/>
          <a:p>
            <a:r>
              <a:rPr lang="it-IT" sz="2000" b="1" dirty="0">
                <a:solidFill>
                  <a:srgbClr val="FFC000"/>
                </a:solidFill>
              </a:rPr>
              <a:t>Il carnevale Storico di Rodi Milici </a:t>
            </a:r>
            <a:r>
              <a:rPr lang="it-IT" dirty="0">
                <a:solidFill>
                  <a:srgbClr val="FFC000"/>
                </a:solidFill>
              </a:rPr>
              <a:t>:</a:t>
            </a:r>
          </a:p>
          <a:p>
            <a:pPr lvl="1"/>
            <a:r>
              <a:rPr lang="it-IT" dirty="0"/>
              <a:t>Carnevale Storico a Rodì Milici (ME). Il Carnevale Rodiese con i caratteristici </a:t>
            </a:r>
            <a:r>
              <a:rPr lang="it-IT" dirty="0">
                <a:solidFill>
                  <a:srgbClr val="FF0000"/>
                </a:solidFill>
              </a:rPr>
              <a:t>“</a:t>
            </a:r>
            <a:r>
              <a:rPr lang="it-IT" b="1" dirty="0">
                <a:solidFill>
                  <a:srgbClr val="FF0000"/>
                </a:solidFill>
              </a:rPr>
              <a:t>MESI DELL’ANNO</a:t>
            </a:r>
            <a:r>
              <a:rPr lang="it-IT" dirty="0"/>
              <a:t>”, manifestazione dedicata al culto ed alla tradizione, unica nel suo genere, è una rappresentazione carnascialesca, che propone, in dialetto agro-pastorale, una sorta di personificazione dei dodici mesi, in chiave satirico - umoristica.</a:t>
            </a:r>
          </a:p>
          <a:p>
            <a:pPr lvl="1"/>
            <a:r>
              <a:rPr lang="it-IT" dirty="0"/>
              <a:t>La manifestazione </a:t>
            </a:r>
            <a:r>
              <a:rPr lang="it-IT" b="1" dirty="0"/>
              <a:t>è stata riconosciuta dall' assessorato </a:t>
            </a:r>
            <a:r>
              <a:rPr lang="it-IT" b="1" dirty="0" err="1"/>
              <a:t>reg.le</a:t>
            </a:r>
            <a:r>
              <a:rPr lang="it-IT" b="1" dirty="0"/>
              <a:t> BB.CC. è iscritta nel libro delle Celebrazioni (REI), </a:t>
            </a:r>
            <a:r>
              <a:rPr lang="it-IT" b="1" dirty="0">
                <a:solidFill>
                  <a:srgbClr val="FF0000"/>
                </a:solidFill>
              </a:rPr>
              <a:t>unica nel suo genere in tutta la Sicilia, si rappresenta la domenica e il martedì di carnevale</a:t>
            </a:r>
            <a:r>
              <a:rPr lang="it-IT" dirty="0"/>
              <a:t>, "</a:t>
            </a:r>
            <a:r>
              <a:rPr lang="it-IT" b="1" i="1" dirty="0"/>
              <a:t>la Disputa della Corona" </a:t>
            </a:r>
            <a:r>
              <a:rPr lang="it-IT" dirty="0"/>
              <a:t>una recita in dialetto Agro - Pastorale con la personificazione dei Dodici Mesi dell' anno interpretati da giovani e meno giovani del paese, </a:t>
            </a:r>
            <a:r>
              <a:rPr lang="it-IT" b="1" dirty="0">
                <a:solidFill>
                  <a:srgbClr val="FF0000"/>
                </a:solidFill>
              </a:rPr>
              <a:t>la sola donna presente è il Mese di Aprile </a:t>
            </a:r>
            <a:r>
              <a:rPr lang="it-IT" dirty="0"/>
              <a:t>che a Dosso di Asini o cavalli bardati e </a:t>
            </a:r>
            <a:r>
              <a:rPr lang="it-IT" dirty="0" err="1"/>
              <a:t>addobati</a:t>
            </a:r>
            <a:r>
              <a:rPr lang="it-IT" dirty="0"/>
              <a:t> a festa , si mettono ad inseguire il Re, una sorta di Personaggio del Tempo, è contendono la Corona del potere, declamando ognuno i propri meriti e le priorità nel comandare, alla fine interviene un Magistrato ( che mette la pace fra loro e l'invita a ballare e mangiare ) la manifestazione si conclude in serata con la </a:t>
            </a:r>
            <a:r>
              <a:rPr lang="it-IT" b="1" dirty="0">
                <a:solidFill>
                  <a:srgbClr val="FF0000"/>
                </a:solidFill>
              </a:rPr>
              <a:t>"</a:t>
            </a:r>
            <a:r>
              <a:rPr lang="it-IT" b="1" dirty="0" err="1">
                <a:solidFill>
                  <a:srgbClr val="FF0000"/>
                </a:solidFill>
              </a:rPr>
              <a:t>Scilata</a:t>
            </a:r>
            <a:r>
              <a:rPr lang="it-IT" b="1" dirty="0">
                <a:solidFill>
                  <a:srgbClr val="FF0000"/>
                </a:solidFill>
              </a:rPr>
              <a:t> di </a:t>
            </a:r>
            <a:r>
              <a:rPr lang="it-IT" b="1" dirty="0" err="1">
                <a:solidFill>
                  <a:srgbClr val="FF0000"/>
                </a:solidFill>
              </a:rPr>
              <a:t>Cannaluvari</a:t>
            </a:r>
            <a:r>
              <a:rPr lang="it-IT" dirty="0"/>
              <a:t>" con la degustazione di pane e salcicce, vino Mamertino, e dolci tipici della festa.</a:t>
            </a:r>
          </a:p>
          <a:p>
            <a:endParaRPr lang="it-IT" dirty="0"/>
          </a:p>
        </p:txBody>
      </p:sp>
      <p:sp>
        <p:nvSpPr>
          <p:cNvPr id="4" name="Segnaposto numero diapositiva 3"/>
          <p:cNvSpPr>
            <a:spLocks noGrp="1"/>
          </p:cNvSpPr>
          <p:nvPr>
            <p:ph type="sldNum" sz="quarter" idx="12"/>
          </p:nvPr>
        </p:nvSpPr>
        <p:spPr/>
        <p:txBody>
          <a:bodyPr/>
          <a:lstStyle/>
          <a:p>
            <a:fld id="{D987A34D-D315-4E0D-9BB8-99FB77A016A6}" type="slidenum">
              <a:rPr lang="it-IT" smtClean="0"/>
              <a:pPr/>
              <a:t>39</a:t>
            </a:fld>
            <a:endParaRPr lang="it-IT"/>
          </a:p>
        </p:txBody>
      </p:sp>
    </p:spTree>
    <p:extLst>
      <p:ext uri="{BB962C8B-B14F-4D97-AF65-F5344CB8AC3E}">
        <p14:creationId xmlns:p14="http://schemas.microsoft.com/office/powerpoint/2010/main" val="1061282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pPr algn="ctr"/>
            <a:r>
              <a:rPr lang="it-IT" sz="2400" b="1" dirty="0">
                <a:solidFill>
                  <a:prstClr val="black">
                    <a:lumMod val="85000"/>
                    <a:lumOff val="15000"/>
                  </a:prstClr>
                </a:solidFill>
              </a:rPr>
              <a:t>LA NUOVA PROGRAMMAZIONE REGIONALE</a:t>
            </a:r>
            <a:br>
              <a:rPr lang="it-IT" sz="2400" b="1" dirty="0">
                <a:solidFill>
                  <a:prstClr val="black">
                    <a:lumMod val="85000"/>
                    <a:lumOff val="15000"/>
                  </a:prstClr>
                </a:solidFill>
              </a:rPr>
            </a:br>
            <a:r>
              <a:rPr lang="it-IT" sz="2400" b="1" dirty="0">
                <a:solidFill>
                  <a:prstClr val="black">
                    <a:lumMod val="85000"/>
                    <a:lumOff val="15000"/>
                  </a:prstClr>
                </a:solidFill>
              </a:rPr>
              <a:t>PER LO SVILUPPO RURALE</a:t>
            </a:r>
            <a:br>
              <a:rPr lang="it-IT" sz="2400" b="1" dirty="0">
                <a:solidFill>
                  <a:prstClr val="black">
                    <a:lumMod val="85000"/>
                    <a:lumOff val="15000"/>
                  </a:prstClr>
                </a:solidFill>
              </a:rPr>
            </a:br>
            <a:r>
              <a:rPr lang="it-IT" sz="2400" b="1" dirty="0">
                <a:solidFill>
                  <a:srgbClr val="C00000"/>
                </a:solidFill>
              </a:rPr>
              <a:t>PRIORITA’ E FOCUS AREA</a:t>
            </a:r>
            <a:endParaRPr lang="it-IT" sz="2400" dirty="0">
              <a:solidFill>
                <a:srgbClr val="C00000"/>
              </a:solidFill>
            </a:endParaRPr>
          </a:p>
        </p:txBody>
      </p:sp>
      <p:sp>
        <p:nvSpPr>
          <p:cNvPr id="3" name="Segnaposto contenuto 2"/>
          <p:cNvSpPr>
            <a:spLocks noGrp="1"/>
          </p:cNvSpPr>
          <p:nvPr>
            <p:ph idx="1"/>
          </p:nvPr>
        </p:nvSpPr>
        <p:spPr>
          <a:xfrm>
            <a:off x="1117135" y="2060848"/>
            <a:ext cx="7884367" cy="4319736"/>
          </a:xfrm>
        </p:spPr>
        <p:txBody>
          <a:bodyPr/>
          <a:lstStyle/>
          <a:p>
            <a:r>
              <a:rPr lang="it-IT" b="1" dirty="0"/>
              <a:t>IL PSR SICILIA HA </a:t>
            </a:r>
            <a:r>
              <a:rPr lang="it-IT" b="1" dirty="0">
                <a:solidFill>
                  <a:srgbClr val="C00000"/>
                </a:solidFill>
              </a:rPr>
              <a:t>3 OBIETTIVI STRATEGICI</a:t>
            </a:r>
            <a:r>
              <a:rPr lang="it-IT" dirty="0"/>
              <a:t>: </a:t>
            </a:r>
          </a:p>
          <a:p>
            <a:pPr lvl="1"/>
            <a:r>
              <a:rPr lang="it-IT" b="1" i="1" dirty="0">
                <a:solidFill>
                  <a:srgbClr val="C00000"/>
                </a:solidFill>
              </a:rPr>
              <a:t>Competitività nel  settore agricolo;</a:t>
            </a:r>
          </a:p>
          <a:p>
            <a:pPr lvl="1"/>
            <a:r>
              <a:rPr lang="it-IT" b="1" i="1" dirty="0">
                <a:solidFill>
                  <a:srgbClr val="C00000"/>
                </a:solidFill>
              </a:rPr>
              <a:t>Gestione sostenibile delle risorse naturali</a:t>
            </a:r>
          </a:p>
          <a:p>
            <a:pPr lvl="1"/>
            <a:r>
              <a:rPr lang="it-IT" b="1" i="1" dirty="0">
                <a:solidFill>
                  <a:srgbClr val="C00000"/>
                </a:solidFill>
              </a:rPr>
              <a:t>Sviluppo equilibrato dei territori rurali</a:t>
            </a:r>
          </a:p>
          <a:p>
            <a:pPr marL="457200" lvl="1" indent="0">
              <a:buNone/>
            </a:pPr>
            <a:r>
              <a:rPr lang="it-IT" b="1" dirty="0">
                <a:solidFill>
                  <a:schemeClr val="tx1"/>
                </a:solidFill>
              </a:rPr>
              <a:t>Per raggiungere questi obiettivi la Programmazione si basa su una nuova struttura basata su </a:t>
            </a:r>
          </a:p>
          <a:p>
            <a:pPr marL="457200" lvl="1" indent="0" algn="ctr">
              <a:buNone/>
            </a:pPr>
            <a:r>
              <a:rPr lang="it-IT" sz="2400" b="1" dirty="0">
                <a:solidFill>
                  <a:srgbClr val="C00000"/>
                </a:solidFill>
              </a:rPr>
              <a:t>6 PRIORITA’ DI INTERVENTO</a:t>
            </a:r>
          </a:p>
          <a:p>
            <a:pPr marL="457200" lvl="1" indent="0" algn="ctr">
              <a:buNone/>
            </a:pPr>
            <a:endParaRPr lang="it-IT" sz="2400" b="1" dirty="0">
              <a:solidFill>
                <a:srgbClr val="C00000"/>
              </a:solidFill>
            </a:endParaRPr>
          </a:p>
          <a:p>
            <a:pPr marL="457200" lvl="1" indent="0" algn="ctr">
              <a:buNone/>
            </a:pPr>
            <a:endParaRPr lang="it-IT" sz="2000" b="1" dirty="0">
              <a:solidFill>
                <a:srgbClr val="C00000"/>
              </a:solidFill>
            </a:endParaRPr>
          </a:p>
          <a:p>
            <a:pPr marL="457200" lvl="1" indent="0" algn="ctr">
              <a:buNone/>
            </a:pPr>
            <a:r>
              <a:rPr lang="it-IT" sz="2400" b="1" dirty="0">
                <a:solidFill>
                  <a:srgbClr val="C00000"/>
                </a:solidFill>
              </a:rPr>
              <a:t>Suddivise in 18 FOCUS AREA</a:t>
            </a:r>
          </a:p>
          <a:p>
            <a:pPr lvl="1"/>
            <a:endParaRPr lang="it-IT" b="1" dirty="0"/>
          </a:p>
        </p:txBody>
      </p:sp>
      <p:sp>
        <p:nvSpPr>
          <p:cNvPr id="4" name="Segnaposto numero diapositiva 3"/>
          <p:cNvSpPr>
            <a:spLocks noGrp="1"/>
          </p:cNvSpPr>
          <p:nvPr>
            <p:ph type="sldNum" sz="quarter" idx="12"/>
          </p:nvPr>
        </p:nvSpPr>
        <p:spPr/>
        <p:txBody>
          <a:bodyPr/>
          <a:lstStyle/>
          <a:p>
            <a:fld id="{D987A34D-D315-4E0D-9BB8-99FB77A016A6}" type="slidenum">
              <a:rPr lang="it-IT" smtClean="0"/>
              <a:pPr/>
              <a:t>4</a:t>
            </a:fld>
            <a:endParaRPr lang="it-IT"/>
          </a:p>
        </p:txBody>
      </p:sp>
      <p:sp>
        <p:nvSpPr>
          <p:cNvPr id="5" name="Callout con freccia in giù 4"/>
          <p:cNvSpPr/>
          <p:nvPr/>
        </p:nvSpPr>
        <p:spPr>
          <a:xfrm>
            <a:off x="4879760" y="4869160"/>
            <a:ext cx="720080" cy="504056"/>
          </a:xfrm>
          <a:prstGeom prst="downArrow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1129195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1000"/>
                                        <p:tgtEl>
                                          <p:spTgt spid="3">
                                            <p:txEl>
                                              <p:pRg st="0" end="0"/>
                                            </p:txEl>
                                          </p:spTgt>
                                        </p:tgtEl>
                                      </p:cBhvr>
                                    </p:animEffect>
                                    <p:anim calcmode="lin" valueType="num">
                                      <p:cBhvr>
                                        <p:cTn id="15"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Effect transition="in" filter="fade">
                                      <p:cBhvr>
                                        <p:cTn id="21" dur="1000"/>
                                        <p:tgtEl>
                                          <p:spTgt spid="3">
                                            <p:txEl>
                                              <p:pRg st="1" end="1"/>
                                            </p:txEl>
                                          </p:spTgt>
                                        </p:tgtEl>
                                      </p:cBhvr>
                                    </p:animEffect>
                                    <p:anim calcmode="lin" valueType="num">
                                      <p:cBhvr>
                                        <p:cTn id="22"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2" end="2"/>
                                            </p:txEl>
                                          </p:spTgt>
                                        </p:tgtEl>
                                        <p:attrNameLst>
                                          <p:attrName>style.visibility</p:attrName>
                                        </p:attrNameLst>
                                      </p:cBhvr>
                                      <p:to>
                                        <p:strVal val="visible"/>
                                      </p:to>
                                    </p:set>
                                    <p:animEffect transition="in" filter="fade">
                                      <p:cBhvr>
                                        <p:cTn id="28" dur="1000"/>
                                        <p:tgtEl>
                                          <p:spTgt spid="3">
                                            <p:txEl>
                                              <p:pRg st="2" end="2"/>
                                            </p:txEl>
                                          </p:spTgt>
                                        </p:tgtEl>
                                      </p:cBhvr>
                                    </p:animEffect>
                                    <p:anim calcmode="lin" valueType="num">
                                      <p:cBhvr>
                                        <p:cTn id="29"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3" end="3"/>
                                            </p:txEl>
                                          </p:spTgt>
                                        </p:tgtEl>
                                        <p:attrNameLst>
                                          <p:attrName>style.visibility</p:attrName>
                                        </p:attrNameLst>
                                      </p:cBhvr>
                                      <p:to>
                                        <p:strVal val="visible"/>
                                      </p:to>
                                    </p:set>
                                    <p:animEffect transition="in" filter="fade">
                                      <p:cBhvr>
                                        <p:cTn id="35" dur="1000"/>
                                        <p:tgtEl>
                                          <p:spTgt spid="3">
                                            <p:txEl>
                                              <p:pRg st="3" end="3"/>
                                            </p:txEl>
                                          </p:spTgt>
                                        </p:tgtEl>
                                      </p:cBhvr>
                                    </p:animEffect>
                                    <p:anim calcmode="lin" valueType="num">
                                      <p:cBhvr>
                                        <p:cTn id="36"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3">
                                            <p:txEl>
                                              <p:pRg st="4" end="4"/>
                                            </p:txEl>
                                          </p:spTgt>
                                        </p:tgtEl>
                                        <p:attrNameLst>
                                          <p:attrName>style.visibility</p:attrName>
                                        </p:attrNameLst>
                                      </p:cBhvr>
                                      <p:to>
                                        <p:strVal val="visible"/>
                                      </p:to>
                                    </p:set>
                                    <p:animEffect transition="in" filter="fade">
                                      <p:cBhvr>
                                        <p:cTn id="42" dur="1000"/>
                                        <p:tgtEl>
                                          <p:spTgt spid="3">
                                            <p:txEl>
                                              <p:pRg st="4" end="4"/>
                                            </p:txEl>
                                          </p:spTgt>
                                        </p:tgtEl>
                                      </p:cBhvr>
                                    </p:animEffect>
                                    <p:anim calcmode="lin" valueType="num">
                                      <p:cBhvr>
                                        <p:cTn id="43"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3">
                                            <p:txEl>
                                              <p:pRg st="5" end="5"/>
                                            </p:txEl>
                                          </p:spTgt>
                                        </p:tgtEl>
                                        <p:attrNameLst>
                                          <p:attrName>style.visibility</p:attrName>
                                        </p:attrNameLst>
                                      </p:cBhvr>
                                      <p:to>
                                        <p:strVal val="visible"/>
                                      </p:to>
                                    </p:set>
                                    <p:animEffect transition="in" filter="fade">
                                      <p:cBhvr>
                                        <p:cTn id="49" dur="1000"/>
                                        <p:tgtEl>
                                          <p:spTgt spid="3">
                                            <p:txEl>
                                              <p:pRg st="5" end="5"/>
                                            </p:txEl>
                                          </p:spTgt>
                                        </p:tgtEl>
                                      </p:cBhvr>
                                    </p:animEffect>
                                    <p:anim calcmode="lin" valueType="num">
                                      <p:cBhvr>
                                        <p:cTn id="50"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3">
                                            <p:txEl>
                                              <p:pRg st="8" end="8"/>
                                            </p:txEl>
                                          </p:spTgt>
                                        </p:tgtEl>
                                        <p:attrNameLst>
                                          <p:attrName>style.visibility</p:attrName>
                                        </p:attrNameLst>
                                      </p:cBhvr>
                                      <p:to>
                                        <p:strVal val="visible"/>
                                      </p:to>
                                    </p:set>
                                    <p:animEffect transition="in" filter="fade">
                                      <p:cBhvr>
                                        <p:cTn id="56" dur="1000"/>
                                        <p:tgtEl>
                                          <p:spTgt spid="3">
                                            <p:txEl>
                                              <p:pRg st="8" end="8"/>
                                            </p:txEl>
                                          </p:spTgt>
                                        </p:tgtEl>
                                      </p:cBhvr>
                                    </p:animEffect>
                                    <p:anim calcmode="lin" valueType="num">
                                      <p:cBhvr>
                                        <p:cTn id="57"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58"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uiExpand="1"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619672" y="576012"/>
            <a:ext cx="6589199" cy="788666"/>
          </a:xfrm>
        </p:spPr>
        <p:txBody>
          <a:bodyPr/>
          <a:lstStyle/>
          <a:p>
            <a:r>
              <a:rPr lang="it-IT" dirty="0"/>
              <a:t>Elementi identitari</a:t>
            </a:r>
          </a:p>
        </p:txBody>
      </p:sp>
      <p:sp>
        <p:nvSpPr>
          <p:cNvPr id="3" name="Segnaposto contenuto 2"/>
          <p:cNvSpPr>
            <a:spLocks noGrp="1"/>
          </p:cNvSpPr>
          <p:nvPr>
            <p:ph idx="1"/>
          </p:nvPr>
        </p:nvSpPr>
        <p:spPr>
          <a:xfrm>
            <a:off x="803716" y="1388542"/>
            <a:ext cx="8160771" cy="5064794"/>
          </a:xfrm>
        </p:spPr>
        <p:txBody>
          <a:bodyPr/>
          <a:lstStyle/>
          <a:p>
            <a:r>
              <a:rPr lang="it-IT" sz="2000" b="1" dirty="0">
                <a:solidFill>
                  <a:srgbClr val="FFC000"/>
                </a:solidFill>
              </a:rPr>
              <a:t>La settimana Santa di Barcellona Pozzo di Gotto. </a:t>
            </a:r>
          </a:p>
          <a:p>
            <a:endParaRPr lang="it-IT" b="1" dirty="0"/>
          </a:p>
          <a:p>
            <a:pPr lvl="1"/>
            <a:r>
              <a:rPr lang="it-IT" sz="1800" dirty="0"/>
              <a:t>I riti della Settimana Santa di Barcellona Pozzo di Gotto (</a:t>
            </a:r>
            <a:r>
              <a:rPr lang="it-IT" sz="1800" dirty="0" err="1"/>
              <a:t>Sumana</a:t>
            </a:r>
            <a:r>
              <a:rPr lang="it-IT" sz="1800" dirty="0"/>
              <a:t> Santa in siciliano) sono una manifestazione religiosa popolare tipica. Manifestazione inserita nel </a:t>
            </a:r>
            <a:r>
              <a:rPr lang="it-IT" sz="1800" b="1" dirty="0"/>
              <a:t>registro delle Eredità Immateriali della Regione Siciliana dal 20 ottobre del 2008</a:t>
            </a:r>
            <a:r>
              <a:rPr lang="it-IT" sz="1800" dirty="0"/>
              <a:t>.</a:t>
            </a:r>
          </a:p>
          <a:p>
            <a:pPr lvl="1"/>
            <a:endParaRPr lang="it-IT" dirty="0"/>
          </a:p>
          <a:p>
            <a:pPr lvl="1"/>
            <a:r>
              <a:rPr lang="it-IT" sz="1800" b="1" dirty="0">
                <a:solidFill>
                  <a:srgbClr val="FF0000"/>
                </a:solidFill>
              </a:rPr>
              <a:t>La </a:t>
            </a:r>
            <a:r>
              <a:rPr lang="it-IT" sz="1800" b="1" dirty="0" err="1">
                <a:solidFill>
                  <a:srgbClr val="FF0000"/>
                </a:solidFill>
              </a:rPr>
              <a:t>Visilla</a:t>
            </a:r>
            <a:endParaRPr lang="it-IT" sz="1800" b="1" dirty="0">
              <a:solidFill>
                <a:srgbClr val="FF0000"/>
              </a:solidFill>
            </a:endParaRPr>
          </a:p>
          <a:p>
            <a:pPr lvl="2"/>
            <a:r>
              <a:rPr lang="it-IT" dirty="0"/>
              <a:t>Inno principale della Passio cantata il cui testo risale all'Alto Medioevo, adottato come brano di musica sacra nella combinazione di polifonia nella liturgia cristiana del periodo pasquale, in un comprensorio soggetto alla dominazione bizantina</a:t>
            </a:r>
            <a:endParaRPr lang="it-IT" b="1" dirty="0"/>
          </a:p>
          <a:p>
            <a:pPr marL="914400" lvl="2" indent="0">
              <a:buNone/>
            </a:pPr>
            <a:endParaRPr lang="it-IT" dirty="0"/>
          </a:p>
          <a:p>
            <a:pPr lvl="1"/>
            <a:endParaRPr lang="it-IT" dirty="0"/>
          </a:p>
        </p:txBody>
      </p:sp>
      <p:sp>
        <p:nvSpPr>
          <p:cNvPr id="4" name="Segnaposto numero diapositiva 3"/>
          <p:cNvSpPr>
            <a:spLocks noGrp="1"/>
          </p:cNvSpPr>
          <p:nvPr>
            <p:ph type="sldNum" sz="quarter" idx="12"/>
          </p:nvPr>
        </p:nvSpPr>
        <p:spPr/>
        <p:txBody>
          <a:bodyPr/>
          <a:lstStyle/>
          <a:p>
            <a:fld id="{D987A34D-D315-4E0D-9BB8-99FB77A016A6}" type="slidenum">
              <a:rPr lang="it-IT" smtClean="0"/>
              <a:pPr/>
              <a:t>40</a:t>
            </a:fld>
            <a:endParaRPr lang="it-IT"/>
          </a:p>
        </p:txBody>
      </p:sp>
    </p:spTree>
    <p:extLst>
      <p:ext uri="{BB962C8B-B14F-4D97-AF65-F5344CB8AC3E}">
        <p14:creationId xmlns:p14="http://schemas.microsoft.com/office/powerpoint/2010/main" val="256007433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403649" y="624110"/>
            <a:ext cx="7130752" cy="716658"/>
          </a:xfrm>
        </p:spPr>
        <p:txBody>
          <a:bodyPr/>
          <a:lstStyle/>
          <a:p>
            <a:r>
              <a:rPr lang="it-IT" dirty="0"/>
              <a:t>Elementi identitari</a:t>
            </a:r>
          </a:p>
        </p:txBody>
      </p:sp>
      <p:sp>
        <p:nvSpPr>
          <p:cNvPr id="4" name="Segnaposto numero diapositiva 3"/>
          <p:cNvSpPr>
            <a:spLocks noGrp="1"/>
          </p:cNvSpPr>
          <p:nvPr>
            <p:ph type="sldNum" sz="quarter" idx="12"/>
          </p:nvPr>
        </p:nvSpPr>
        <p:spPr/>
        <p:txBody>
          <a:bodyPr/>
          <a:lstStyle/>
          <a:p>
            <a:fld id="{D987A34D-D315-4E0D-9BB8-99FB77A016A6}" type="slidenum">
              <a:rPr lang="it-IT" smtClean="0"/>
              <a:pPr/>
              <a:t>41</a:t>
            </a:fld>
            <a:endParaRPr lang="it-IT"/>
          </a:p>
        </p:txBody>
      </p:sp>
      <p:pic>
        <p:nvPicPr>
          <p:cNvPr id="6" name="Segnaposto contenuto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96660" y="1628800"/>
            <a:ext cx="7300756" cy="4699958"/>
          </a:xfrm>
        </p:spPr>
      </p:pic>
    </p:spTree>
    <p:extLst>
      <p:ext uri="{BB962C8B-B14F-4D97-AF65-F5344CB8AC3E}">
        <p14:creationId xmlns:p14="http://schemas.microsoft.com/office/powerpoint/2010/main" val="373511466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187624" y="329900"/>
            <a:ext cx="7346776" cy="578820"/>
          </a:xfrm>
        </p:spPr>
        <p:txBody>
          <a:bodyPr>
            <a:normAutofit fontScale="90000"/>
          </a:bodyPr>
          <a:lstStyle/>
          <a:p>
            <a:r>
              <a:rPr lang="it-IT" dirty="0"/>
              <a:t>Elementi identitari</a:t>
            </a:r>
          </a:p>
        </p:txBody>
      </p:sp>
      <p:pic>
        <p:nvPicPr>
          <p:cNvPr id="5" name="Segnaposto contenuto 4"/>
          <p:cNvPicPr>
            <a:picLocks noGrp="1" noChangeAspect="1"/>
          </p:cNvPicPr>
          <p:nvPr>
            <p:ph idx="1"/>
          </p:nvPr>
        </p:nvPicPr>
        <p:blipFill>
          <a:blip r:embed="rId2"/>
          <a:stretch>
            <a:fillRect/>
          </a:stretch>
        </p:blipFill>
        <p:spPr>
          <a:xfrm>
            <a:off x="792756" y="1635534"/>
            <a:ext cx="3660244" cy="4878880"/>
          </a:xfrm>
          <a:prstGeom prst="rect">
            <a:avLst/>
          </a:prstGeom>
        </p:spPr>
      </p:pic>
      <p:sp>
        <p:nvSpPr>
          <p:cNvPr id="4" name="Segnaposto numero diapositiva 3"/>
          <p:cNvSpPr>
            <a:spLocks noGrp="1"/>
          </p:cNvSpPr>
          <p:nvPr>
            <p:ph type="sldNum" sz="quarter" idx="12"/>
          </p:nvPr>
        </p:nvSpPr>
        <p:spPr/>
        <p:txBody>
          <a:bodyPr/>
          <a:lstStyle/>
          <a:p>
            <a:fld id="{D987A34D-D315-4E0D-9BB8-99FB77A016A6}" type="slidenum">
              <a:rPr lang="it-IT" smtClean="0"/>
              <a:pPr/>
              <a:t>42</a:t>
            </a:fld>
            <a:endParaRPr lang="it-IT"/>
          </a:p>
        </p:txBody>
      </p:sp>
      <p:pic>
        <p:nvPicPr>
          <p:cNvPr id="6" name="Immagin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61012" y="1635533"/>
            <a:ext cx="3659161" cy="4878881"/>
          </a:xfrm>
          <a:prstGeom prst="rect">
            <a:avLst/>
          </a:prstGeom>
        </p:spPr>
      </p:pic>
    </p:spTree>
    <p:extLst>
      <p:ext uri="{BB962C8B-B14F-4D97-AF65-F5344CB8AC3E}">
        <p14:creationId xmlns:p14="http://schemas.microsoft.com/office/powerpoint/2010/main" val="335112501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547665" y="624110"/>
            <a:ext cx="6986736" cy="716658"/>
          </a:xfrm>
        </p:spPr>
        <p:txBody>
          <a:bodyPr/>
          <a:lstStyle/>
          <a:p>
            <a:r>
              <a:rPr lang="it-IT" dirty="0"/>
              <a:t>Elementi identitari</a:t>
            </a:r>
          </a:p>
        </p:txBody>
      </p:sp>
      <p:sp>
        <p:nvSpPr>
          <p:cNvPr id="3" name="Segnaposto contenuto 2"/>
          <p:cNvSpPr>
            <a:spLocks noGrp="1"/>
          </p:cNvSpPr>
          <p:nvPr>
            <p:ph idx="1"/>
          </p:nvPr>
        </p:nvSpPr>
        <p:spPr>
          <a:xfrm>
            <a:off x="816769" y="1201190"/>
            <a:ext cx="7920879" cy="5400600"/>
          </a:xfrm>
        </p:spPr>
        <p:txBody>
          <a:bodyPr>
            <a:normAutofit/>
          </a:bodyPr>
          <a:lstStyle/>
          <a:p>
            <a:r>
              <a:rPr lang="it-IT" b="1" dirty="0">
                <a:solidFill>
                  <a:srgbClr val="FF0000"/>
                </a:solidFill>
              </a:rPr>
              <a:t>Il centro turistico di </a:t>
            </a:r>
            <a:r>
              <a:rPr lang="it-IT" b="1" dirty="0" err="1">
                <a:solidFill>
                  <a:srgbClr val="FF0000"/>
                </a:solidFill>
              </a:rPr>
              <a:t>Portorosa</a:t>
            </a:r>
            <a:r>
              <a:rPr lang="it-IT" b="1" dirty="0">
                <a:solidFill>
                  <a:srgbClr val="FF0000"/>
                </a:solidFill>
              </a:rPr>
              <a:t>.</a:t>
            </a:r>
          </a:p>
          <a:p>
            <a:pPr lvl="1"/>
            <a:r>
              <a:rPr lang="it-IT" b="1" dirty="0"/>
              <a:t>È il più grande porto turistico siciliano, e tra i più esclusivi del Mediterraneo.</a:t>
            </a:r>
            <a:r>
              <a:rPr lang="it-IT" dirty="0"/>
              <a:t> L'insediamento turistico-alberghiero e il porto ad esso annesso, sono il frutto di un'iniziativa imprenditoriale privata, con il consenso dell'Amministrazione comunale, intrapresa sulla fine degli  anni settanta. La costruzione effettiva risale al 1985.</a:t>
            </a:r>
          </a:p>
          <a:p>
            <a:pPr marL="457200" lvl="1" indent="0">
              <a:buNone/>
            </a:pPr>
            <a:endParaRPr lang="it-IT" b="1" dirty="0"/>
          </a:p>
          <a:p>
            <a:pPr lvl="1"/>
            <a:endParaRPr lang="it-IT" b="1" dirty="0"/>
          </a:p>
          <a:p>
            <a:pPr marL="0" indent="0">
              <a:buNone/>
            </a:pPr>
            <a:endParaRPr lang="it-IT" b="1" dirty="0"/>
          </a:p>
        </p:txBody>
      </p:sp>
      <p:sp>
        <p:nvSpPr>
          <p:cNvPr id="4" name="Segnaposto numero diapositiva 3"/>
          <p:cNvSpPr>
            <a:spLocks noGrp="1"/>
          </p:cNvSpPr>
          <p:nvPr>
            <p:ph type="sldNum" sz="quarter" idx="12"/>
          </p:nvPr>
        </p:nvSpPr>
        <p:spPr/>
        <p:txBody>
          <a:bodyPr/>
          <a:lstStyle/>
          <a:p>
            <a:fld id="{D987A34D-D315-4E0D-9BB8-99FB77A016A6}" type="slidenum">
              <a:rPr lang="it-IT" smtClean="0"/>
              <a:pPr/>
              <a:t>43</a:t>
            </a:fld>
            <a:endParaRPr lang="it-IT"/>
          </a:p>
        </p:txBody>
      </p:sp>
      <p:pic>
        <p:nvPicPr>
          <p:cNvPr id="8" name="Immagine 7"/>
          <p:cNvPicPr>
            <a:picLocks noChangeAspect="1"/>
          </p:cNvPicPr>
          <p:nvPr/>
        </p:nvPicPr>
        <p:blipFill>
          <a:blip r:embed="rId2"/>
          <a:stretch>
            <a:fillRect/>
          </a:stretch>
        </p:blipFill>
        <p:spPr>
          <a:xfrm>
            <a:off x="2411760" y="2996952"/>
            <a:ext cx="5010523" cy="3757892"/>
          </a:xfrm>
          <a:prstGeom prst="rect">
            <a:avLst/>
          </a:prstGeom>
        </p:spPr>
      </p:pic>
    </p:spTree>
    <p:extLst>
      <p:ext uri="{BB962C8B-B14F-4D97-AF65-F5344CB8AC3E}">
        <p14:creationId xmlns:p14="http://schemas.microsoft.com/office/powerpoint/2010/main" val="293074118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945201" y="624110"/>
            <a:ext cx="6589199" cy="528798"/>
          </a:xfrm>
        </p:spPr>
        <p:txBody>
          <a:bodyPr>
            <a:normAutofit fontScale="90000"/>
          </a:bodyPr>
          <a:lstStyle/>
          <a:p>
            <a:r>
              <a:rPr lang="it-IT" dirty="0"/>
              <a:t>	Elementi identitari</a:t>
            </a:r>
          </a:p>
        </p:txBody>
      </p:sp>
      <p:pic>
        <p:nvPicPr>
          <p:cNvPr id="5" name="Segnaposto contenuto 4"/>
          <p:cNvPicPr>
            <a:picLocks noGrp="1" noChangeAspect="1"/>
          </p:cNvPicPr>
          <p:nvPr>
            <p:ph idx="1"/>
          </p:nvPr>
        </p:nvPicPr>
        <p:blipFill>
          <a:blip r:embed="rId2"/>
          <a:stretch>
            <a:fillRect/>
          </a:stretch>
        </p:blipFill>
        <p:spPr>
          <a:xfrm>
            <a:off x="1763688" y="1267545"/>
            <a:ext cx="3735318" cy="2493156"/>
          </a:xfrm>
          <a:prstGeom prst="rect">
            <a:avLst/>
          </a:prstGeom>
        </p:spPr>
      </p:pic>
      <p:sp>
        <p:nvSpPr>
          <p:cNvPr id="4" name="Segnaposto numero diapositiva 3"/>
          <p:cNvSpPr>
            <a:spLocks noGrp="1"/>
          </p:cNvSpPr>
          <p:nvPr>
            <p:ph type="sldNum" sz="quarter" idx="12"/>
          </p:nvPr>
        </p:nvSpPr>
        <p:spPr/>
        <p:txBody>
          <a:bodyPr/>
          <a:lstStyle/>
          <a:p>
            <a:fld id="{D987A34D-D315-4E0D-9BB8-99FB77A016A6}" type="slidenum">
              <a:rPr lang="it-IT" smtClean="0"/>
              <a:pPr/>
              <a:t>44</a:t>
            </a:fld>
            <a:endParaRPr lang="it-IT"/>
          </a:p>
        </p:txBody>
      </p:sp>
      <p:pic>
        <p:nvPicPr>
          <p:cNvPr id="6" name="Immagine 5"/>
          <p:cNvPicPr>
            <a:picLocks noChangeAspect="1"/>
          </p:cNvPicPr>
          <p:nvPr/>
        </p:nvPicPr>
        <p:blipFill>
          <a:blip r:embed="rId3"/>
          <a:stretch>
            <a:fillRect/>
          </a:stretch>
        </p:blipFill>
        <p:spPr>
          <a:xfrm>
            <a:off x="1763688" y="3875339"/>
            <a:ext cx="5715000" cy="2857500"/>
          </a:xfrm>
          <a:prstGeom prst="rect">
            <a:avLst/>
          </a:prstGeom>
        </p:spPr>
      </p:pic>
    </p:spTree>
    <p:extLst>
      <p:ext uri="{BB962C8B-B14F-4D97-AF65-F5344CB8AC3E}">
        <p14:creationId xmlns:p14="http://schemas.microsoft.com/office/powerpoint/2010/main" val="214720737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945201" y="624110"/>
            <a:ext cx="6589199" cy="644650"/>
          </a:xfrm>
        </p:spPr>
        <p:txBody>
          <a:bodyPr/>
          <a:lstStyle/>
          <a:p>
            <a:r>
              <a:rPr lang="it-IT" dirty="0"/>
              <a:t>Elementi identitari</a:t>
            </a:r>
          </a:p>
        </p:txBody>
      </p:sp>
      <p:pic>
        <p:nvPicPr>
          <p:cNvPr id="5" name="Segnaposto contenuto 4"/>
          <p:cNvPicPr>
            <a:picLocks noGrp="1" noChangeAspect="1"/>
          </p:cNvPicPr>
          <p:nvPr>
            <p:ph idx="1"/>
          </p:nvPr>
        </p:nvPicPr>
        <p:blipFill>
          <a:blip r:embed="rId2"/>
          <a:stretch>
            <a:fillRect/>
          </a:stretch>
        </p:blipFill>
        <p:spPr>
          <a:xfrm>
            <a:off x="323528" y="1363333"/>
            <a:ext cx="5640951" cy="2448272"/>
          </a:xfrm>
          <a:prstGeom prst="rect">
            <a:avLst/>
          </a:prstGeom>
        </p:spPr>
      </p:pic>
      <p:sp>
        <p:nvSpPr>
          <p:cNvPr id="4" name="Segnaposto numero diapositiva 3"/>
          <p:cNvSpPr>
            <a:spLocks noGrp="1"/>
          </p:cNvSpPr>
          <p:nvPr>
            <p:ph type="sldNum" sz="quarter" idx="12"/>
          </p:nvPr>
        </p:nvSpPr>
        <p:spPr/>
        <p:txBody>
          <a:bodyPr/>
          <a:lstStyle/>
          <a:p>
            <a:fld id="{D987A34D-D315-4E0D-9BB8-99FB77A016A6}" type="slidenum">
              <a:rPr lang="it-IT" smtClean="0"/>
              <a:pPr/>
              <a:t>45</a:t>
            </a:fld>
            <a:endParaRPr lang="it-IT"/>
          </a:p>
        </p:txBody>
      </p:sp>
      <p:pic>
        <p:nvPicPr>
          <p:cNvPr id="6" name="Immagine 5"/>
          <p:cNvPicPr>
            <a:picLocks noChangeAspect="1"/>
          </p:cNvPicPr>
          <p:nvPr/>
        </p:nvPicPr>
        <p:blipFill>
          <a:blip r:embed="rId3"/>
          <a:stretch>
            <a:fillRect/>
          </a:stretch>
        </p:blipFill>
        <p:spPr>
          <a:xfrm>
            <a:off x="4788024" y="2803493"/>
            <a:ext cx="3555235" cy="2016224"/>
          </a:xfrm>
          <a:prstGeom prst="rect">
            <a:avLst/>
          </a:prstGeom>
        </p:spPr>
      </p:pic>
      <p:pic>
        <p:nvPicPr>
          <p:cNvPr id="7" name="Immagine 6"/>
          <p:cNvPicPr>
            <a:picLocks noChangeAspect="1"/>
          </p:cNvPicPr>
          <p:nvPr/>
        </p:nvPicPr>
        <p:blipFill>
          <a:blip r:embed="rId4"/>
          <a:stretch>
            <a:fillRect/>
          </a:stretch>
        </p:blipFill>
        <p:spPr>
          <a:xfrm>
            <a:off x="511228" y="4365104"/>
            <a:ext cx="6962331" cy="2308845"/>
          </a:xfrm>
          <a:prstGeom prst="rect">
            <a:avLst/>
          </a:prstGeom>
        </p:spPr>
      </p:pic>
    </p:spTree>
    <p:extLst>
      <p:ext uri="{BB962C8B-B14F-4D97-AF65-F5344CB8AC3E}">
        <p14:creationId xmlns:p14="http://schemas.microsoft.com/office/powerpoint/2010/main" val="249791878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547665" y="624110"/>
            <a:ext cx="6986736" cy="528798"/>
          </a:xfrm>
        </p:spPr>
        <p:txBody>
          <a:bodyPr>
            <a:normAutofit fontScale="90000"/>
          </a:bodyPr>
          <a:lstStyle/>
          <a:p>
            <a:r>
              <a:rPr lang="it-IT" dirty="0"/>
              <a:t>Elementi identitari</a:t>
            </a:r>
          </a:p>
        </p:txBody>
      </p:sp>
      <p:sp>
        <p:nvSpPr>
          <p:cNvPr id="3" name="Segnaposto contenuto 2"/>
          <p:cNvSpPr>
            <a:spLocks noGrp="1"/>
          </p:cNvSpPr>
          <p:nvPr>
            <p:ph idx="1"/>
          </p:nvPr>
        </p:nvSpPr>
        <p:spPr>
          <a:xfrm>
            <a:off x="899593" y="1988840"/>
            <a:ext cx="7634808" cy="4354430"/>
          </a:xfrm>
        </p:spPr>
        <p:txBody>
          <a:bodyPr/>
          <a:lstStyle/>
          <a:p>
            <a:r>
              <a:rPr lang="it-IT" sz="2000" b="1" dirty="0"/>
              <a:t>Vino della DOC : IL MAMERTINO</a:t>
            </a:r>
          </a:p>
          <a:p>
            <a:pPr lvl="1"/>
            <a:endParaRPr lang="it-IT" dirty="0"/>
          </a:p>
          <a:p>
            <a:pPr lvl="1"/>
            <a:r>
              <a:rPr lang="it-IT" dirty="0"/>
              <a:t>Il Mamertino, è un vino DOC istituito con decreto dello 03/09/2004 pubblicato sulla gazzetta ufficiale dell'11/09/04 n 214. Abbraccia i vini prodotti in quasi tutti i comuni del GAL: Barcellona Pozzo di Gotto, Basicò, Castroreale, Falcone,  Furnari, Mazzarrà Sant'Andrea, Merì, Oliveri, Rodì Milici, Terme Vigliatore e Tripi ed altri comuni in provincia di Messina.</a:t>
            </a:r>
          </a:p>
          <a:p>
            <a:endParaRPr lang="it-IT" dirty="0"/>
          </a:p>
        </p:txBody>
      </p:sp>
      <p:sp>
        <p:nvSpPr>
          <p:cNvPr id="4" name="Segnaposto numero diapositiva 3"/>
          <p:cNvSpPr>
            <a:spLocks noGrp="1"/>
          </p:cNvSpPr>
          <p:nvPr>
            <p:ph type="sldNum" sz="quarter" idx="12"/>
          </p:nvPr>
        </p:nvSpPr>
        <p:spPr/>
        <p:txBody>
          <a:bodyPr/>
          <a:lstStyle/>
          <a:p>
            <a:fld id="{D987A34D-D315-4E0D-9BB8-99FB77A016A6}" type="slidenum">
              <a:rPr lang="it-IT" smtClean="0"/>
              <a:pPr/>
              <a:t>46</a:t>
            </a:fld>
            <a:endParaRPr lang="it-IT"/>
          </a:p>
        </p:txBody>
      </p:sp>
    </p:spTree>
    <p:extLst>
      <p:ext uri="{BB962C8B-B14F-4D97-AF65-F5344CB8AC3E}">
        <p14:creationId xmlns:p14="http://schemas.microsoft.com/office/powerpoint/2010/main" val="226493308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pPr algn="ctr"/>
            <a:r>
              <a:rPr lang="it-IT" dirty="0"/>
              <a:t>GLI AMBITI TEMATICI DEL PAL</a:t>
            </a:r>
          </a:p>
        </p:txBody>
      </p:sp>
      <p:sp>
        <p:nvSpPr>
          <p:cNvPr id="3" name="Segnaposto contenuto 2"/>
          <p:cNvSpPr>
            <a:spLocks noGrp="1"/>
          </p:cNvSpPr>
          <p:nvPr>
            <p:ph idx="1"/>
          </p:nvPr>
        </p:nvSpPr>
        <p:spPr>
          <a:xfrm>
            <a:off x="971601" y="1482436"/>
            <a:ext cx="7562800" cy="5114916"/>
          </a:xfrm>
        </p:spPr>
        <p:txBody>
          <a:bodyPr>
            <a:normAutofit/>
          </a:bodyPr>
          <a:lstStyle/>
          <a:p>
            <a:endParaRPr lang="it-IT" sz="2400" b="1" dirty="0"/>
          </a:p>
          <a:p>
            <a:endParaRPr lang="it-IT" sz="2400" b="1" dirty="0"/>
          </a:p>
          <a:p>
            <a:r>
              <a:rPr lang="it-IT" sz="2400" b="1" dirty="0"/>
              <a:t>SVILUPPO ED INNOVAZIONE DELLE FILIERE DEI SISTEMI PRODUTTIVI LOCALI</a:t>
            </a:r>
          </a:p>
          <a:p>
            <a:endParaRPr lang="it-IT" sz="2400" b="1" dirty="0"/>
          </a:p>
          <a:p>
            <a:r>
              <a:rPr lang="it-IT" sz="2400" b="1" dirty="0"/>
              <a:t>TURISMO SOSTENIBILE</a:t>
            </a:r>
          </a:p>
          <a:p>
            <a:pPr marL="0" indent="0">
              <a:buNone/>
            </a:pPr>
            <a:endParaRPr lang="it-IT" sz="2400" b="1" dirty="0"/>
          </a:p>
        </p:txBody>
      </p:sp>
      <p:sp>
        <p:nvSpPr>
          <p:cNvPr id="4" name="Segnaposto numero diapositiva 3"/>
          <p:cNvSpPr>
            <a:spLocks noGrp="1"/>
          </p:cNvSpPr>
          <p:nvPr>
            <p:ph type="sldNum" sz="quarter" idx="12"/>
          </p:nvPr>
        </p:nvSpPr>
        <p:spPr/>
        <p:txBody>
          <a:bodyPr/>
          <a:lstStyle/>
          <a:p>
            <a:fld id="{D987A34D-D315-4E0D-9BB8-99FB77A016A6}" type="slidenum">
              <a:rPr lang="it-IT" smtClean="0"/>
              <a:pPr/>
              <a:t>47</a:t>
            </a:fld>
            <a:endParaRPr lang="it-IT"/>
          </a:p>
        </p:txBody>
      </p:sp>
    </p:spTree>
    <p:extLst>
      <p:ext uri="{BB962C8B-B14F-4D97-AF65-F5344CB8AC3E}">
        <p14:creationId xmlns:p14="http://schemas.microsoft.com/office/powerpoint/2010/main" val="285013829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p:cNvSpPr>
            <a:spLocks noGrp="1"/>
          </p:cNvSpPr>
          <p:nvPr>
            <p:ph type="sldNum" sz="quarter" idx="12"/>
          </p:nvPr>
        </p:nvSpPr>
        <p:spPr/>
        <p:txBody>
          <a:bodyPr/>
          <a:lstStyle/>
          <a:p>
            <a:fld id="{D987A34D-D315-4E0D-9BB8-99FB77A016A6}" type="slidenum">
              <a:rPr lang="it-IT" smtClean="0"/>
              <a:pPr/>
              <a:t>48</a:t>
            </a:fld>
            <a:endParaRPr lang="it-IT"/>
          </a:p>
        </p:txBody>
      </p:sp>
      <p:sp>
        <p:nvSpPr>
          <p:cNvPr id="4" name="Rettangolo 3"/>
          <p:cNvSpPr/>
          <p:nvPr/>
        </p:nvSpPr>
        <p:spPr>
          <a:xfrm>
            <a:off x="1475656" y="1152908"/>
            <a:ext cx="6696744" cy="4314001"/>
          </a:xfrm>
          <a:prstGeom prst="rect">
            <a:avLst/>
          </a:prstGeom>
        </p:spPr>
        <p:txBody>
          <a:bodyPr wrap="square">
            <a:spAutoFit/>
          </a:bodyPr>
          <a:lstStyle/>
          <a:p>
            <a:pPr lvl="1" defTabSz="457200">
              <a:spcBef>
                <a:spcPts val="1000"/>
              </a:spcBef>
              <a:buClr>
                <a:srgbClr val="A53010"/>
              </a:buClr>
            </a:pPr>
            <a:r>
              <a:rPr lang="it-IT" b="1" dirty="0">
                <a:solidFill>
                  <a:prstClr val="black">
                    <a:lumMod val="75000"/>
                    <a:lumOff val="25000"/>
                  </a:prstClr>
                </a:solidFill>
              </a:rPr>
              <a:t>SVILUPPO ED INNOVAZIONE DELLE FILIERE DEI SISTEMI PRODUTTIVI LOCALI</a:t>
            </a:r>
          </a:p>
          <a:p>
            <a:pPr marL="742950" lvl="1" indent="-285750" defTabSz="457200">
              <a:spcBef>
                <a:spcPts val="1000"/>
              </a:spcBef>
              <a:buClr>
                <a:srgbClr val="A53010"/>
              </a:buClr>
              <a:buFont typeface="Wingdings 3" charset="2"/>
              <a:buChar char=""/>
            </a:pPr>
            <a:endParaRPr lang="it-IT" b="1" dirty="0">
              <a:solidFill>
                <a:prstClr val="black">
                  <a:lumMod val="75000"/>
                  <a:lumOff val="25000"/>
                </a:prstClr>
              </a:solidFill>
            </a:endParaRPr>
          </a:p>
          <a:p>
            <a:pPr marL="742950" lvl="1" indent="-285750" defTabSz="457200">
              <a:spcBef>
                <a:spcPts val="1000"/>
              </a:spcBef>
              <a:buClr>
                <a:srgbClr val="A53010"/>
              </a:buClr>
              <a:buFont typeface="Wingdings 3" charset="2"/>
              <a:buChar char=""/>
            </a:pPr>
            <a:r>
              <a:rPr lang="it-IT" b="1" dirty="0">
                <a:solidFill>
                  <a:prstClr val="black">
                    <a:lumMod val="75000"/>
                    <a:lumOff val="25000"/>
                  </a:prstClr>
                </a:solidFill>
              </a:rPr>
              <a:t>Reti di filiere, investimenti per la creazione di filiere di produzioni locali;</a:t>
            </a:r>
          </a:p>
          <a:p>
            <a:pPr marL="742950" lvl="1" indent="-285750" defTabSz="457200">
              <a:spcBef>
                <a:spcPts val="1000"/>
              </a:spcBef>
              <a:buClr>
                <a:srgbClr val="A53010"/>
              </a:buClr>
              <a:buFont typeface="Wingdings 3" charset="2"/>
              <a:buChar char=""/>
            </a:pPr>
            <a:r>
              <a:rPr lang="it-IT" b="1" dirty="0">
                <a:solidFill>
                  <a:prstClr val="black">
                    <a:lumMod val="75000"/>
                    <a:lumOff val="25000"/>
                  </a:prstClr>
                </a:solidFill>
              </a:rPr>
              <a:t>Creazione di consorzi e presidi territoriali, ambientali, produttivi, culturali (slow, O.P., ecc.)</a:t>
            </a:r>
          </a:p>
          <a:p>
            <a:pPr marL="742950" lvl="1" indent="-285750" defTabSz="457200">
              <a:spcBef>
                <a:spcPts val="1000"/>
              </a:spcBef>
              <a:buClr>
                <a:srgbClr val="A53010"/>
              </a:buClr>
              <a:buFont typeface="Wingdings 3" charset="2"/>
              <a:buChar char=""/>
            </a:pPr>
            <a:r>
              <a:rPr lang="it-IT" b="1" dirty="0">
                <a:solidFill>
                  <a:prstClr val="black">
                    <a:lumMod val="75000"/>
                    <a:lumOff val="25000"/>
                  </a:prstClr>
                </a:solidFill>
              </a:rPr>
              <a:t>Comunità del cibo, comunità dei fiori, </a:t>
            </a:r>
            <a:r>
              <a:rPr lang="it-IT" b="1" dirty="0" err="1">
                <a:solidFill>
                  <a:prstClr val="black">
                    <a:lumMod val="75000"/>
                    <a:lumOff val="25000"/>
                  </a:prstClr>
                </a:solidFill>
              </a:rPr>
              <a:t>ecc</a:t>
            </a:r>
            <a:endParaRPr lang="it-IT" b="1" dirty="0">
              <a:solidFill>
                <a:prstClr val="black">
                  <a:lumMod val="75000"/>
                  <a:lumOff val="25000"/>
                </a:prstClr>
              </a:solidFill>
            </a:endParaRPr>
          </a:p>
          <a:p>
            <a:pPr marL="742950" lvl="1" indent="-285750" defTabSz="457200">
              <a:spcBef>
                <a:spcPts val="1000"/>
              </a:spcBef>
              <a:buClr>
                <a:srgbClr val="A53010"/>
              </a:buClr>
              <a:buFont typeface="Wingdings 3" charset="2"/>
              <a:buChar char=""/>
            </a:pPr>
            <a:r>
              <a:rPr lang="it-IT" b="1" dirty="0">
                <a:solidFill>
                  <a:prstClr val="black">
                    <a:lumMod val="75000"/>
                    <a:lumOff val="25000"/>
                  </a:prstClr>
                </a:solidFill>
              </a:rPr>
              <a:t>Albergo diffuso con utilizzo di edifici esistenti</a:t>
            </a:r>
          </a:p>
          <a:p>
            <a:pPr marL="742950" lvl="1" indent="-285750" defTabSz="457200">
              <a:spcBef>
                <a:spcPts val="1000"/>
              </a:spcBef>
              <a:buClr>
                <a:srgbClr val="A53010"/>
              </a:buClr>
              <a:buFont typeface="Wingdings 3" charset="2"/>
              <a:buChar char=""/>
            </a:pPr>
            <a:r>
              <a:rPr lang="it-IT" b="1" dirty="0">
                <a:solidFill>
                  <a:prstClr val="black">
                    <a:lumMod val="75000"/>
                    <a:lumOff val="25000"/>
                  </a:prstClr>
                </a:solidFill>
              </a:rPr>
              <a:t>B&amp;B, agricoltura sociale</a:t>
            </a:r>
          </a:p>
          <a:p>
            <a:pPr marL="742950" lvl="1" indent="-285750" defTabSz="457200">
              <a:spcBef>
                <a:spcPts val="1000"/>
              </a:spcBef>
              <a:buClr>
                <a:srgbClr val="A53010"/>
              </a:buClr>
              <a:buFont typeface="Wingdings 3" charset="2"/>
              <a:buChar char=""/>
            </a:pPr>
            <a:r>
              <a:rPr lang="it-IT" b="1" dirty="0">
                <a:solidFill>
                  <a:prstClr val="black">
                    <a:lumMod val="75000"/>
                    <a:lumOff val="25000"/>
                  </a:prstClr>
                </a:solidFill>
              </a:rPr>
              <a:t>Network multimediale di informazione territoriale, marchio d’</a:t>
            </a:r>
            <a:r>
              <a:rPr lang="it-IT" b="1" dirty="0" err="1">
                <a:solidFill>
                  <a:prstClr val="black">
                    <a:lumMod val="75000"/>
                    <a:lumOff val="25000"/>
                  </a:prstClr>
                </a:solidFill>
              </a:rPr>
              <a:t>area,ecc</a:t>
            </a:r>
            <a:r>
              <a:rPr lang="it-IT" b="1" dirty="0">
                <a:solidFill>
                  <a:prstClr val="black">
                    <a:lumMod val="75000"/>
                    <a:lumOff val="25000"/>
                  </a:prstClr>
                </a:solidFill>
              </a:rPr>
              <a:t> </a:t>
            </a:r>
            <a:endParaRPr lang="it-IT" sz="2400" b="1" dirty="0">
              <a:solidFill>
                <a:prstClr val="black">
                  <a:lumMod val="75000"/>
                  <a:lumOff val="25000"/>
                </a:prstClr>
              </a:solidFill>
            </a:endParaRPr>
          </a:p>
        </p:txBody>
      </p:sp>
    </p:spTree>
    <p:extLst>
      <p:ext uri="{BB962C8B-B14F-4D97-AF65-F5344CB8AC3E}">
        <p14:creationId xmlns:p14="http://schemas.microsoft.com/office/powerpoint/2010/main" val="79128337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619673" y="624110"/>
            <a:ext cx="6914727" cy="788666"/>
          </a:xfrm>
        </p:spPr>
        <p:txBody>
          <a:bodyPr>
            <a:normAutofit/>
          </a:bodyPr>
          <a:lstStyle/>
          <a:p>
            <a:pPr marL="342900" indent="-342900">
              <a:buFont typeface="Wingdings" panose="05000000000000000000" pitchFamily="2" charset="2"/>
              <a:buChar char="ü"/>
            </a:pPr>
            <a:r>
              <a:rPr lang="it-IT" sz="2400" b="1" dirty="0"/>
              <a:t>Turismo sostenibile</a:t>
            </a:r>
          </a:p>
        </p:txBody>
      </p:sp>
      <p:sp>
        <p:nvSpPr>
          <p:cNvPr id="3" name="Segnaposto contenuto 2"/>
          <p:cNvSpPr>
            <a:spLocks noGrp="1"/>
          </p:cNvSpPr>
          <p:nvPr>
            <p:ph idx="1"/>
          </p:nvPr>
        </p:nvSpPr>
        <p:spPr>
          <a:xfrm>
            <a:off x="2195735" y="1916832"/>
            <a:ext cx="6338665" cy="3994390"/>
          </a:xfrm>
        </p:spPr>
        <p:txBody>
          <a:bodyPr/>
          <a:lstStyle/>
          <a:p>
            <a:r>
              <a:rPr lang="it-IT" b="1" dirty="0"/>
              <a:t>Percorsi ecologici-ambientali ma anche etici e socio economici</a:t>
            </a:r>
          </a:p>
          <a:p>
            <a:r>
              <a:rPr lang="it-IT" b="1" dirty="0"/>
              <a:t>Birdwatching, turismo naturalistico, percorsi attrezzati</a:t>
            </a:r>
          </a:p>
          <a:p>
            <a:r>
              <a:rPr lang="it-IT" b="1" dirty="0"/>
              <a:t>Marchio d’area, albergo diffuso</a:t>
            </a:r>
          </a:p>
          <a:p>
            <a:r>
              <a:rPr lang="it-IT" b="1" dirty="0"/>
              <a:t>Laboratori didattici e per le scuole</a:t>
            </a:r>
          </a:p>
          <a:p>
            <a:r>
              <a:rPr lang="it-IT" b="1" dirty="0"/>
              <a:t>Campi scuola</a:t>
            </a:r>
          </a:p>
          <a:p>
            <a:r>
              <a:rPr lang="it-IT" b="1" dirty="0"/>
              <a:t>reti</a:t>
            </a:r>
          </a:p>
          <a:p>
            <a:endParaRPr lang="it-IT" dirty="0"/>
          </a:p>
        </p:txBody>
      </p:sp>
      <p:sp>
        <p:nvSpPr>
          <p:cNvPr id="4" name="Segnaposto numero diapositiva 3"/>
          <p:cNvSpPr>
            <a:spLocks noGrp="1"/>
          </p:cNvSpPr>
          <p:nvPr>
            <p:ph type="sldNum" sz="quarter" idx="12"/>
          </p:nvPr>
        </p:nvSpPr>
        <p:spPr/>
        <p:txBody>
          <a:bodyPr/>
          <a:lstStyle/>
          <a:p>
            <a:fld id="{D987A34D-D315-4E0D-9BB8-99FB77A016A6}" type="slidenum">
              <a:rPr lang="it-IT" smtClean="0"/>
              <a:pPr/>
              <a:t>49</a:t>
            </a:fld>
            <a:endParaRPr lang="it-IT"/>
          </a:p>
        </p:txBody>
      </p:sp>
    </p:spTree>
    <p:extLst>
      <p:ext uri="{BB962C8B-B14F-4D97-AF65-F5344CB8AC3E}">
        <p14:creationId xmlns:p14="http://schemas.microsoft.com/office/powerpoint/2010/main" val="27660576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259633" y="624110"/>
            <a:ext cx="7435134" cy="1280890"/>
          </a:xfrm>
        </p:spPr>
        <p:txBody>
          <a:bodyPr>
            <a:normAutofit fontScale="90000"/>
          </a:bodyPr>
          <a:lstStyle/>
          <a:p>
            <a:pPr algn="ctr"/>
            <a:r>
              <a:rPr lang="it-IT" sz="2800" b="1" dirty="0"/>
              <a:t>LA NUOVA PROGRAMMAZIONE REGIONALE</a:t>
            </a:r>
            <a:br>
              <a:rPr lang="it-IT" sz="2800" b="1" dirty="0"/>
            </a:br>
            <a:r>
              <a:rPr lang="it-IT" sz="2800" b="1" dirty="0"/>
              <a:t>PER LO SVILUPPO RURALE</a:t>
            </a:r>
          </a:p>
        </p:txBody>
      </p:sp>
      <p:sp>
        <p:nvSpPr>
          <p:cNvPr id="3" name="Segnaposto contenuto 2"/>
          <p:cNvSpPr>
            <a:spLocks noGrp="1"/>
          </p:cNvSpPr>
          <p:nvPr>
            <p:ph idx="1"/>
          </p:nvPr>
        </p:nvSpPr>
        <p:spPr>
          <a:xfrm>
            <a:off x="457200" y="1600200"/>
            <a:ext cx="8229600" cy="4756149"/>
          </a:xfrm>
        </p:spPr>
        <p:txBody>
          <a:bodyPr>
            <a:normAutofit lnSpcReduction="10000"/>
          </a:bodyPr>
          <a:lstStyle/>
          <a:p>
            <a:pPr marL="0" indent="0" algn="ctr">
              <a:buNone/>
            </a:pPr>
            <a:r>
              <a:rPr lang="it-IT" b="1" dirty="0"/>
              <a:t>STRATEGIA EUROPA 2020</a:t>
            </a:r>
          </a:p>
          <a:p>
            <a:pPr marL="0" indent="0" algn="ctr">
              <a:buNone/>
            </a:pPr>
            <a:r>
              <a:rPr lang="it-IT" sz="2800" dirty="0">
                <a:solidFill>
                  <a:schemeClr val="tx1"/>
                </a:solidFill>
              </a:rPr>
              <a:t>Presenta tre priorità che si rafforzano a vicenda</a:t>
            </a:r>
          </a:p>
          <a:p>
            <a:pPr marL="0" indent="0">
              <a:spcBef>
                <a:spcPts val="0"/>
              </a:spcBef>
              <a:buNone/>
            </a:pPr>
            <a:r>
              <a:rPr lang="it-IT" sz="2800" dirty="0">
                <a:solidFill>
                  <a:schemeClr val="tx2">
                    <a:lumMod val="60000"/>
                    <a:lumOff val="40000"/>
                  </a:schemeClr>
                </a:solidFill>
              </a:rPr>
              <a:t>			</a:t>
            </a:r>
            <a:r>
              <a:rPr lang="it-IT" sz="2000" dirty="0">
                <a:solidFill>
                  <a:schemeClr val="tx2">
                    <a:lumMod val="60000"/>
                    <a:lumOff val="40000"/>
                  </a:schemeClr>
                </a:solidFill>
              </a:rPr>
              <a:t>Crescita </a:t>
            </a:r>
            <a:r>
              <a:rPr lang="it-IT" sz="2000" b="1" dirty="0">
                <a:solidFill>
                  <a:srgbClr val="FF0000"/>
                </a:solidFill>
              </a:rPr>
              <a:t>intelligente: </a:t>
            </a:r>
            <a:r>
              <a:rPr lang="it-IT" sz="2000" b="1" dirty="0">
                <a:solidFill>
                  <a:schemeClr val="tx1"/>
                </a:solidFill>
              </a:rPr>
              <a:t>sviluppare un’economia           </a:t>
            </a:r>
          </a:p>
          <a:p>
            <a:pPr marL="0" indent="0">
              <a:spcBef>
                <a:spcPts val="0"/>
              </a:spcBef>
              <a:buNone/>
            </a:pPr>
            <a:r>
              <a:rPr lang="it-IT" sz="2000" b="1" dirty="0">
                <a:solidFill>
                  <a:schemeClr val="tx1"/>
                </a:solidFill>
              </a:rPr>
              <a:t>                     basata sulla conoscenza e sull’innovazione</a:t>
            </a:r>
          </a:p>
          <a:p>
            <a:pPr marL="0" indent="0">
              <a:spcBef>
                <a:spcPts val="0"/>
              </a:spcBef>
              <a:buNone/>
            </a:pPr>
            <a:endParaRPr lang="it-IT" sz="2000" b="1" dirty="0">
              <a:solidFill>
                <a:schemeClr val="tx2">
                  <a:lumMod val="60000"/>
                  <a:lumOff val="40000"/>
                </a:schemeClr>
              </a:solidFill>
            </a:endParaRPr>
          </a:p>
          <a:p>
            <a:pPr marL="0" indent="0">
              <a:spcBef>
                <a:spcPts val="0"/>
              </a:spcBef>
              <a:buNone/>
            </a:pPr>
            <a:r>
              <a:rPr lang="it-IT" sz="2000" b="1" dirty="0">
                <a:solidFill>
                  <a:schemeClr val="tx2">
                    <a:lumMod val="60000"/>
                    <a:lumOff val="40000"/>
                  </a:schemeClr>
                </a:solidFill>
              </a:rPr>
              <a:t>			</a:t>
            </a:r>
            <a:r>
              <a:rPr lang="it-IT" sz="2000" dirty="0">
                <a:solidFill>
                  <a:schemeClr val="tx2">
                    <a:lumMod val="60000"/>
                    <a:lumOff val="40000"/>
                  </a:schemeClr>
                </a:solidFill>
              </a:rPr>
              <a:t>Crescita </a:t>
            </a:r>
            <a:r>
              <a:rPr lang="it-IT" sz="2000" b="1" dirty="0">
                <a:solidFill>
                  <a:srgbClr val="FF0000"/>
                </a:solidFill>
              </a:rPr>
              <a:t>sostenibile</a:t>
            </a:r>
            <a:r>
              <a:rPr lang="it-IT" sz="2000" b="1" dirty="0">
                <a:solidFill>
                  <a:schemeClr val="tx2">
                    <a:lumMod val="60000"/>
                    <a:lumOff val="40000"/>
                  </a:schemeClr>
                </a:solidFill>
              </a:rPr>
              <a:t>: </a:t>
            </a:r>
            <a:r>
              <a:rPr lang="it-IT" sz="2000" b="1" dirty="0">
                <a:solidFill>
                  <a:schemeClr val="tx1"/>
                </a:solidFill>
              </a:rPr>
              <a:t>promuovere un economia</a:t>
            </a:r>
          </a:p>
          <a:p>
            <a:pPr marL="0" indent="0">
              <a:spcBef>
                <a:spcPts val="0"/>
              </a:spcBef>
              <a:buNone/>
            </a:pPr>
            <a:r>
              <a:rPr lang="it-IT" sz="2000" b="1" dirty="0">
                <a:solidFill>
                  <a:schemeClr val="tx1"/>
                </a:solidFill>
              </a:rPr>
              <a:t>                    Più efficiente sotto il profilo delle risorse, più </a:t>
            </a:r>
          </a:p>
          <a:p>
            <a:pPr marL="0" indent="0">
              <a:spcBef>
                <a:spcPts val="0"/>
              </a:spcBef>
              <a:buNone/>
            </a:pPr>
            <a:r>
              <a:rPr lang="it-IT" sz="2000" b="1" dirty="0">
                <a:solidFill>
                  <a:schemeClr val="tx1"/>
                </a:solidFill>
              </a:rPr>
              <a:t>                     verde e più competitiva</a:t>
            </a:r>
          </a:p>
          <a:p>
            <a:pPr marL="0" indent="0">
              <a:buNone/>
            </a:pPr>
            <a:r>
              <a:rPr lang="it-IT" sz="2000" b="1" dirty="0">
                <a:solidFill>
                  <a:schemeClr val="tx1"/>
                </a:solidFill>
              </a:rPr>
              <a:t>		</a:t>
            </a:r>
          </a:p>
          <a:p>
            <a:pPr marL="0" indent="0">
              <a:buNone/>
            </a:pPr>
            <a:r>
              <a:rPr lang="it-IT" sz="2000" b="1" dirty="0">
                <a:solidFill>
                  <a:schemeClr val="tx2">
                    <a:lumMod val="60000"/>
                    <a:lumOff val="40000"/>
                  </a:schemeClr>
                </a:solidFill>
              </a:rPr>
              <a:t>			C</a:t>
            </a:r>
            <a:r>
              <a:rPr lang="it-IT" sz="2000" dirty="0">
                <a:solidFill>
                  <a:schemeClr val="tx2">
                    <a:lumMod val="60000"/>
                    <a:lumOff val="40000"/>
                  </a:schemeClr>
                </a:solidFill>
              </a:rPr>
              <a:t>rescita</a:t>
            </a:r>
            <a:r>
              <a:rPr lang="it-IT" sz="2000" b="1" dirty="0">
                <a:solidFill>
                  <a:schemeClr val="tx2">
                    <a:lumMod val="60000"/>
                    <a:lumOff val="40000"/>
                  </a:schemeClr>
                </a:solidFill>
              </a:rPr>
              <a:t> </a:t>
            </a:r>
            <a:r>
              <a:rPr lang="it-IT" sz="2000" b="1" dirty="0">
                <a:solidFill>
                  <a:srgbClr val="FF0000"/>
                </a:solidFill>
              </a:rPr>
              <a:t>inclusiva : </a:t>
            </a:r>
            <a:r>
              <a:rPr lang="it-IT" sz="2000" b="1" dirty="0">
                <a:solidFill>
                  <a:schemeClr val="tx1"/>
                </a:solidFill>
              </a:rPr>
              <a:t>promuovere un’economia con un</a:t>
            </a:r>
          </a:p>
          <a:p>
            <a:pPr marL="0" indent="0">
              <a:buNone/>
            </a:pPr>
            <a:r>
              <a:rPr lang="it-IT" sz="2000" b="1" dirty="0">
                <a:solidFill>
                  <a:schemeClr val="tx1"/>
                </a:solidFill>
              </a:rPr>
              <a:t>			alto tasso di occupazione che favorisca la</a:t>
            </a:r>
          </a:p>
          <a:p>
            <a:pPr marL="0" indent="0">
              <a:buNone/>
            </a:pPr>
            <a:r>
              <a:rPr lang="it-IT" sz="2000" b="1" dirty="0">
                <a:solidFill>
                  <a:schemeClr val="tx1"/>
                </a:solidFill>
              </a:rPr>
              <a:t>			coesione </a:t>
            </a:r>
            <a:r>
              <a:rPr lang="it-IT" sz="2000" b="1" dirty="0" err="1">
                <a:solidFill>
                  <a:schemeClr val="tx1"/>
                </a:solidFill>
              </a:rPr>
              <a:t>socialee</a:t>
            </a:r>
            <a:r>
              <a:rPr lang="it-IT" sz="2000" b="1" dirty="0">
                <a:solidFill>
                  <a:schemeClr val="tx1"/>
                </a:solidFill>
              </a:rPr>
              <a:t> territoriale</a:t>
            </a:r>
            <a:r>
              <a:rPr lang="it-IT" sz="2000" b="1" dirty="0">
                <a:solidFill>
                  <a:schemeClr val="tx2">
                    <a:lumMod val="60000"/>
                    <a:lumOff val="40000"/>
                  </a:schemeClr>
                </a:solidFill>
              </a:rPr>
              <a:t>.</a:t>
            </a:r>
          </a:p>
          <a:p>
            <a:pPr marL="0" indent="0" algn="ctr">
              <a:buNone/>
            </a:pPr>
            <a:endParaRPr lang="it-IT" sz="2800" dirty="0">
              <a:solidFill>
                <a:schemeClr val="tx2">
                  <a:lumMod val="60000"/>
                  <a:lumOff val="40000"/>
                </a:schemeClr>
              </a:solidFill>
            </a:endParaRPr>
          </a:p>
        </p:txBody>
      </p:sp>
      <p:sp>
        <p:nvSpPr>
          <p:cNvPr id="4" name="Segnaposto numero diapositiva 3"/>
          <p:cNvSpPr>
            <a:spLocks noGrp="1"/>
          </p:cNvSpPr>
          <p:nvPr>
            <p:ph type="sldNum" sz="quarter" idx="12"/>
          </p:nvPr>
        </p:nvSpPr>
        <p:spPr/>
        <p:txBody>
          <a:bodyPr/>
          <a:lstStyle/>
          <a:p>
            <a:fld id="{D987A34D-D315-4E0D-9BB8-99FB77A016A6}" type="slidenum">
              <a:rPr lang="it-IT" smtClean="0"/>
              <a:pPr/>
              <a:t>5</a:t>
            </a:fld>
            <a:endParaRPr lang="it-IT"/>
          </a:p>
        </p:txBody>
      </p:sp>
      <p:sp>
        <p:nvSpPr>
          <p:cNvPr id="7" name="Freccia a destra 6"/>
          <p:cNvSpPr/>
          <p:nvPr/>
        </p:nvSpPr>
        <p:spPr>
          <a:xfrm>
            <a:off x="488080" y="2529028"/>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 name="Freccia a destra 7"/>
          <p:cNvSpPr/>
          <p:nvPr/>
        </p:nvSpPr>
        <p:spPr>
          <a:xfrm>
            <a:off x="482396" y="3505118"/>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 name="Freccia a destra 8"/>
          <p:cNvSpPr/>
          <p:nvPr/>
        </p:nvSpPr>
        <p:spPr>
          <a:xfrm>
            <a:off x="449233" y="4872720"/>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1852571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1000"/>
                                        <p:tgtEl>
                                          <p:spTgt spid="3">
                                            <p:txEl>
                                              <p:pRg st="0" end="0"/>
                                            </p:txEl>
                                          </p:spTgt>
                                        </p:tgtEl>
                                      </p:cBhvr>
                                    </p:animEffect>
                                    <p:anim calcmode="lin" valueType="num">
                                      <p:cBhvr>
                                        <p:cTn id="15"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Effect transition="in" filter="fade">
                                      <p:cBhvr>
                                        <p:cTn id="21" dur="1000"/>
                                        <p:tgtEl>
                                          <p:spTgt spid="3">
                                            <p:txEl>
                                              <p:pRg st="1" end="1"/>
                                            </p:txEl>
                                          </p:spTgt>
                                        </p:tgtEl>
                                      </p:cBhvr>
                                    </p:animEffect>
                                    <p:anim calcmode="lin" valueType="num">
                                      <p:cBhvr>
                                        <p:cTn id="22"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2" end="2"/>
                                            </p:txEl>
                                          </p:spTgt>
                                        </p:tgtEl>
                                        <p:attrNameLst>
                                          <p:attrName>style.visibility</p:attrName>
                                        </p:attrNameLst>
                                      </p:cBhvr>
                                      <p:to>
                                        <p:strVal val="visible"/>
                                      </p:to>
                                    </p:set>
                                    <p:animEffect transition="in" filter="fade">
                                      <p:cBhvr>
                                        <p:cTn id="28" dur="1000"/>
                                        <p:tgtEl>
                                          <p:spTgt spid="3">
                                            <p:txEl>
                                              <p:pRg st="2" end="2"/>
                                            </p:txEl>
                                          </p:spTgt>
                                        </p:tgtEl>
                                      </p:cBhvr>
                                    </p:animEffect>
                                    <p:anim calcmode="lin" valueType="num">
                                      <p:cBhvr>
                                        <p:cTn id="29"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3" end="3"/>
                                            </p:txEl>
                                          </p:spTgt>
                                        </p:tgtEl>
                                        <p:attrNameLst>
                                          <p:attrName>style.visibility</p:attrName>
                                        </p:attrNameLst>
                                      </p:cBhvr>
                                      <p:to>
                                        <p:strVal val="visible"/>
                                      </p:to>
                                    </p:set>
                                    <p:animEffect transition="in" filter="fade">
                                      <p:cBhvr>
                                        <p:cTn id="35" dur="1000"/>
                                        <p:tgtEl>
                                          <p:spTgt spid="3">
                                            <p:txEl>
                                              <p:pRg st="3" end="3"/>
                                            </p:txEl>
                                          </p:spTgt>
                                        </p:tgtEl>
                                      </p:cBhvr>
                                    </p:animEffect>
                                    <p:anim calcmode="lin" valueType="num">
                                      <p:cBhvr>
                                        <p:cTn id="36"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Effect transition="in" filter="fade">
                                      <p:cBhvr>
                                        <p:cTn id="42" dur="1000"/>
                                        <p:tgtEl>
                                          <p:spTgt spid="3">
                                            <p:txEl>
                                              <p:pRg st="5" end="5"/>
                                            </p:txEl>
                                          </p:spTgt>
                                        </p:tgtEl>
                                      </p:cBhvr>
                                    </p:animEffect>
                                    <p:anim calcmode="lin" valueType="num">
                                      <p:cBhvr>
                                        <p:cTn id="43"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3">
                                            <p:txEl>
                                              <p:pRg st="6" end="6"/>
                                            </p:txEl>
                                          </p:spTgt>
                                        </p:tgtEl>
                                        <p:attrNameLst>
                                          <p:attrName>style.visibility</p:attrName>
                                        </p:attrNameLst>
                                      </p:cBhvr>
                                      <p:to>
                                        <p:strVal val="visible"/>
                                      </p:to>
                                    </p:set>
                                    <p:animEffect transition="in" filter="fade">
                                      <p:cBhvr>
                                        <p:cTn id="49" dur="1000"/>
                                        <p:tgtEl>
                                          <p:spTgt spid="3">
                                            <p:txEl>
                                              <p:pRg st="6" end="6"/>
                                            </p:txEl>
                                          </p:spTgt>
                                        </p:tgtEl>
                                      </p:cBhvr>
                                    </p:animEffect>
                                    <p:anim calcmode="lin" valueType="num">
                                      <p:cBhvr>
                                        <p:cTn id="50"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3">
                                            <p:txEl>
                                              <p:pRg st="7" end="7"/>
                                            </p:txEl>
                                          </p:spTgt>
                                        </p:tgtEl>
                                        <p:attrNameLst>
                                          <p:attrName>style.visibility</p:attrName>
                                        </p:attrNameLst>
                                      </p:cBhvr>
                                      <p:to>
                                        <p:strVal val="visible"/>
                                      </p:to>
                                    </p:set>
                                    <p:animEffect transition="in" filter="fade">
                                      <p:cBhvr>
                                        <p:cTn id="56" dur="1000"/>
                                        <p:tgtEl>
                                          <p:spTgt spid="3">
                                            <p:txEl>
                                              <p:pRg st="7" end="7"/>
                                            </p:txEl>
                                          </p:spTgt>
                                        </p:tgtEl>
                                      </p:cBhvr>
                                    </p:animEffect>
                                    <p:anim calcmode="lin" valueType="num">
                                      <p:cBhvr>
                                        <p:cTn id="57"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58"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3">
                                            <p:txEl>
                                              <p:pRg st="8" end="8"/>
                                            </p:txEl>
                                          </p:spTgt>
                                        </p:tgtEl>
                                        <p:attrNameLst>
                                          <p:attrName>style.visibility</p:attrName>
                                        </p:attrNameLst>
                                      </p:cBhvr>
                                      <p:to>
                                        <p:strVal val="visible"/>
                                      </p:to>
                                    </p:set>
                                    <p:animEffect transition="in" filter="fade">
                                      <p:cBhvr>
                                        <p:cTn id="63" dur="1000"/>
                                        <p:tgtEl>
                                          <p:spTgt spid="3">
                                            <p:txEl>
                                              <p:pRg st="8" end="8"/>
                                            </p:txEl>
                                          </p:spTgt>
                                        </p:tgtEl>
                                      </p:cBhvr>
                                    </p:animEffect>
                                    <p:anim calcmode="lin" valueType="num">
                                      <p:cBhvr>
                                        <p:cTn id="64"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65"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grpId="0" nodeType="clickEffect">
                                  <p:stCondLst>
                                    <p:cond delay="0"/>
                                  </p:stCondLst>
                                  <p:childTnLst>
                                    <p:set>
                                      <p:cBhvr>
                                        <p:cTn id="69" dur="1" fill="hold">
                                          <p:stCondLst>
                                            <p:cond delay="0"/>
                                          </p:stCondLst>
                                        </p:cTn>
                                        <p:tgtEl>
                                          <p:spTgt spid="3">
                                            <p:txEl>
                                              <p:pRg st="9" end="9"/>
                                            </p:txEl>
                                          </p:spTgt>
                                        </p:tgtEl>
                                        <p:attrNameLst>
                                          <p:attrName>style.visibility</p:attrName>
                                        </p:attrNameLst>
                                      </p:cBhvr>
                                      <p:to>
                                        <p:strVal val="visible"/>
                                      </p:to>
                                    </p:set>
                                    <p:animEffect transition="in" filter="fade">
                                      <p:cBhvr>
                                        <p:cTn id="70" dur="1000"/>
                                        <p:tgtEl>
                                          <p:spTgt spid="3">
                                            <p:txEl>
                                              <p:pRg st="9" end="9"/>
                                            </p:txEl>
                                          </p:spTgt>
                                        </p:tgtEl>
                                      </p:cBhvr>
                                    </p:animEffect>
                                    <p:anim calcmode="lin" valueType="num">
                                      <p:cBhvr>
                                        <p:cTn id="71"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72" dur="1000" fill="hold"/>
                                        <p:tgtEl>
                                          <p:spTgt spid="3">
                                            <p:txEl>
                                              <p:pRg st="9" end="9"/>
                                            </p:txEl>
                                          </p:spTgt>
                                        </p:tgtEl>
                                        <p:attrNameLst>
                                          <p:attrName>ppt_y</p:attrName>
                                        </p:attrNameLst>
                                      </p:cBhvr>
                                      <p:tavLst>
                                        <p:tav tm="0">
                                          <p:val>
                                            <p:strVal val="#ppt_y+.1"/>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42" presetClass="entr" presetSubtype="0" fill="hold" grpId="0" nodeType="clickEffect">
                                  <p:stCondLst>
                                    <p:cond delay="0"/>
                                  </p:stCondLst>
                                  <p:childTnLst>
                                    <p:set>
                                      <p:cBhvr>
                                        <p:cTn id="76" dur="1" fill="hold">
                                          <p:stCondLst>
                                            <p:cond delay="0"/>
                                          </p:stCondLst>
                                        </p:cTn>
                                        <p:tgtEl>
                                          <p:spTgt spid="3">
                                            <p:txEl>
                                              <p:pRg st="10" end="10"/>
                                            </p:txEl>
                                          </p:spTgt>
                                        </p:tgtEl>
                                        <p:attrNameLst>
                                          <p:attrName>style.visibility</p:attrName>
                                        </p:attrNameLst>
                                      </p:cBhvr>
                                      <p:to>
                                        <p:strVal val="visible"/>
                                      </p:to>
                                    </p:set>
                                    <p:animEffect transition="in" filter="fade">
                                      <p:cBhvr>
                                        <p:cTn id="77" dur="1000"/>
                                        <p:tgtEl>
                                          <p:spTgt spid="3">
                                            <p:txEl>
                                              <p:pRg st="10" end="10"/>
                                            </p:txEl>
                                          </p:spTgt>
                                        </p:tgtEl>
                                      </p:cBhvr>
                                    </p:animEffect>
                                    <p:anim calcmode="lin" valueType="num">
                                      <p:cBhvr>
                                        <p:cTn id="78" dur="1000" fill="hold"/>
                                        <p:tgtEl>
                                          <p:spTgt spid="3">
                                            <p:txEl>
                                              <p:pRg st="10" end="10"/>
                                            </p:txEl>
                                          </p:spTgt>
                                        </p:tgtEl>
                                        <p:attrNameLst>
                                          <p:attrName>ppt_x</p:attrName>
                                        </p:attrNameLst>
                                      </p:cBhvr>
                                      <p:tavLst>
                                        <p:tav tm="0">
                                          <p:val>
                                            <p:strVal val="#ppt_x"/>
                                          </p:val>
                                        </p:tav>
                                        <p:tav tm="100000">
                                          <p:val>
                                            <p:strVal val="#ppt_x"/>
                                          </p:val>
                                        </p:tav>
                                      </p:tavLst>
                                    </p:anim>
                                    <p:anim calcmode="lin" valueType="num">
                                      <p:cBhvr>
                                        <p:cTn id="79" dur="1000" fill="hold"/>
                                        <p:tgtEl>
                                          <p:spTgt spid="3">
                                            <p:txEl>
                                              <p:pRg st="10" end="10"/>
                                            </p:txEl>
                                          </p:spTgt>
                                        </p:tgtEl>
                                        <p:attrNameLst>
                                          <p:attrName>ppt_y</p:attrName>
                                        </p:attrNameLst>
                                      </p:cBhvr>
                                      <p:tavLst>
                                        <p:tav tm="0">
                                          <p:val>
                                            <p:strVal val="#ppt_y+.1"/>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42" presetClass="entr" presetSubtype="0" fill="hold" grpId="0" nodeType="clickEffect">
                                  <p:stCondLst>
                                    <p:cond delay="0"/>
                                  </p:stCondLst>
                                  <p:childTnLst>
                                    <p:set>
                                      <p:cBhvr>
                                        <p:cTn id="83" dur="1" fill="hold">
                                          <p:stCondLst>
                                            <p:cond delay="0"/>
                                          </p:stCondLst>
                                        </p:cTn>
                                        <p:tgtEl>
                                          <p:spTgt spid="3">
                                            <p:txEl>
                                              <p:pRg st="11" end="11"/>
                                            </p:txEl>
                                          </p:spTgt>
                                        </p:tgtEl>
                                        <p:attrNameLst>
                                          <p:attrName>style.visibility</p:attrName>
                                        </p:attrNameLst>
                                      </p:cBhvr>
                                      <p:to>
                                        <p:strVal val="visible"/>
                                      </p:to>
                                    </p:set>
                                    <p:animEffect transition="in" filter="fade">
                                      <p:cBhvr>
                                        <p:cTn id="84" dur="1000"/>
                                        <p:tgtEl>
                                          <p:spTgt spid="3">
                                            <p:txEl>
                                              <p:pRg st="11" end="11"/>
                                            </p:txEl>
                                          </p:spTgt>
                                        </p:tgtEl>
                                      </p:cBhvr>
                                    </p:animEffect>
                                    <p:anim calcmode="lin" valueType="num">
                                      <p:cBhvr>
                                        <p:cTn id="85" dur="1000" fill="hold"/>
                                        <p:tgtEl>
                                          <p:spTgt spid="3">
                                            <p:txEl>
                                              <p:pRg st="11" end="11"/>
                                            </p:txEl>
                                          </p:spTgt>
                                        </p:tgtEl>
                                        <p:attrNameLst>
                                          <p:attrName>ppt_x</p:attrName>
                                        </p:attrNameLst>
                                      </p:cBhvr>
                                      <p:tavLst>
                                        <p:tav tm="0">
                                          <p:val>
                                            <p:strVal val="#ppt_x"/>
                                          </p:val>
                                        </p:tav>
                                        <p:tav tm="100000">
                                          <p:val>
                                            <p:strVal val="#ppt_x"/>
                                          </p:val>
                                        </p:tav>
                                      </p:tavLst>
                                    </p:anim>
                                    <p:anim calcmode="lin" valueType="num">
                                      <p:cBhvr>
                                        <p:cTn id="86" dur="1000" fill="hold"/>
                                        <p:tgtEl>
                                          <p:spTgt spid="3">
                                            <p:txEl>
                                              <p:pRg st="11" end="1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Quali Azioni FEASR E FESR?</a:t>
            </a:r>
          </a:p>
        </p:txBody>
      </p:sp>
      <p:sp>
        <p:nvSpPr>
          <p:cNvPr id="3" name="Segnaposto contenuto 2"/>
          <p:cNvSpPr>
            <a:spLocks noGrp="1"/>
          </p:cNvSpPr>
          <p:nvPr>
            <p:ph idx="1"/>
          </p:nvPr>
        </p:nvSpPr>
        <p:spPr>
          <a:xfrm>
            <a:off x="1475656" y="1556792"/>
            <a:ext cx="7344815" cy="4680520"/>
          </a:xfrm>
        </p:spPr>
        <p:txBody>
          <a:bodyPr/>
          <a:lstStyle/>
          <a:p>
            <a:pPr marL="342900" lvl="1" indent="-342900"/>
            <a:endParaRPr lang="it-IT" b="1" dirty="0">
              <a:solidFill>
                <a:prstClr val="black">
                  <a:lumMod val="75000"/>
                  <a:lumOff val="25000"/>
                </a:prstClr>
              </a:solidFill>
            </a:endParaRPr>
          </a:p>
          <a:p>
            <a:pPr marL="285750" lvl="1"/>
            <a:r>
              <a:rPr lang="it-IT" sz="1800" b="1" dirty="0">
                <a:solidFill>
                  <a:prstClr val="black">
                    <a:lumMod val="75000"/>
                    <a:lumOff val="25000"/>
                  </a:prstClr>
                </a:solidFill>
              </a:rPr>
              <a:t>SVILUPPO ED INNOVAZIONE DELLE FILIERE DEI SISTEMI PRODUTTIVI LOCALI:</a:t>
            </a:r>
          </a:p>
          <a:p>
            <a:pPr marL="742950" lvl="2" indent="-342900"/>
            <a:r>
              <a:rPr lang="it-IT" sz="1600" b="1" dirty="0">
                <a:solidFill>
                  <a:prstClr val="black">
                    <a:lumMod val="75000"/>
                    <a:lumOff val="25000"/>
                  </a:prstClr>
                </a:solidFill>
              </a:rPr>
              <a:t>FEASR: 1.2 – 1.3 – 6.2 – 6.4C – 16.4 </a:t>
            </a:r>
          </a:p>
          <a:p>
            <a:pPr marL="742950" lvl="2" indent="-342900"/>
            <a:r>
              <a:rPr lang="it-IT" sz="1600" b="1" dirty="0">
                <a:solidFill>
                  <a:prstClr val="black">
                    <a:lumMod val="75000"/>
                    <a:lumOff val="25000"/>
                  </a:prstClr>
                </a:solidFill>
              </a:rPr>
              <a:t>FESR : 4.5.2 – 3.3 – 3.3.2;</a:t>
            </a:r>
          </a:p>
          <a:p>
            <a:pPr marL="742950" lvl="2" indent="-342900"/>
            <a:endParaRPr lang="it-IT" sz="1600" b="1" dirty="0">
              <a:solidFill>
                <a:prstClr val="black">
                  <a:lumMod val="75000"/>
                  <a:lumOff val="25000"/>
                </a:prstClr>
              </a:solidFill>
            </a:endParaRPr>
          </a:p>
          <a:p>
            <a:pPr marL="285750" lvl="1"/>
            <a:r>
              <a:rPr lang="it-IT" sz="1800" b="1" dirty="0">
                <a:solidFill>
                  <a:prstClr val="black">
                    <a:lumMod val="75000"/>
                    <a:lumOff val="25000"/>
                  </a:prstClr>
                </a:solidFill>
              </a:rPr>
              <a:t>TURISMO SOSTENIBILE:</a:t>
            </a:r>
          </a:p>
          <a:p>
            <a:pPr marL="685800" lvl="2"/>
            <a:r>
              <a:rPr lang="it-IT" sz="1600" b="1" dirty="0">
                <a:solidFill>
                  <a:prstClr val="black">
                    <a:lumMod val="75000"/>
                    <a:lumOff val="25000"/>
                  </a:prstClr>
                </a:solidFill>
              </a:rPr>
              <a:t>FEASR: 1.2 - 1.3 – 6.2 – 6.4C – 7.1 - 7.5 – 16.3</a:t>
            </a:r>
          </a:p>
          <a:p>
            <a:pPr marL="685800" lvl="2"/>
            <a:r>
              <a:rPr lang="it-IT" sz="1600" b="1" dirty="0">
                <a:solidFill>
                  <a:prstClr val="black">
                    <a:lumMod val="75000"/>
                    <a:lumOff val="25000"/>
                  </a:prstClr>
                </a:solidFill>
              </a:rPr>
              <a:t>FESR: 4.1.1 – 3.4.1 – 5.1.1 </a:t>
            </a:r>
          </a:p>
          <a:p>
            <a:pPr marL="400050" lvl="2" indent="0">
              <a:buNone/>
            </a:pPr>
            <a:endParaRPr lang="it-IT" sz="1600" b="1" dirty="0">
              <a:solidFill>
                <a:prstClr val="black">
                  <a:lumMod val="75000"/>
                  <a:lumOff val="25000"/>
                </a:prstClr>
              </a:solidFill>
            </a:endParaRPr>
          </a:p>
          <a:p>
            <a:pPr marL="400050" lvl="2" indent="0">
              <a:buNone/>
            </a:pPr>
            <a:endParaRPr lang="it-IT" sz="1600" b="1" dirty="0">
              <a:solidFill>
                <a:prstClr val="black">
                  <a:lumMod val="75000"/>
                  <a:lumOff val="25000"/>
                </a:prstClr>
              </a:solidFill>
            </a:endParaRPr>
          </a:p>
          <a:p>
            <a:endParaRPr lang="it-IT" dirty="0"/>
          </a:p>
          <a:p>
            <a:endParaRPr lang="it-IT" dirty="0"/>
          </a:p>
        </p:txBody>
      </p:sp>
      <p:sp>
        <p:nvSpPr>
          <p:cNvPr id="4" name="Segnaposto numero diapositiva 3"/>
          <p:cNvSpPr>
            <a:spLocks noGrp="1"/>
          </p:cNvSpPr>
          <p:nvPr>
            <p:ph type="sldNum" sz="quarter" idx="12"/>
          </p:nvPr>
        </p:nvSpPr>
        <p:spPr/>
        <p:txBody>
          <a:bodyPr/>
          <a:lstStyle/>
          <a:p>
            <a:fld id="{D987A34D-D315-4E0D-9BB8-99FB77A016A6}" type="slidenum">
              <a:rPr lang="it-IT" smtClean="0"/>
              <a:pPr/>
              <a:t>50</a:t>
            </a:fld>
            <a:endParaRPr lang="it-IT"/>
          </a:p>
        </p:txBody>
      </p:sp>
    </p:spTree>
    <p:extLst>
      <p:ext uri="{BB962C8B-B14F-4D97-AF65-F5344CB8AC3E}">
        <p14:creationId xmlns:p14="http://schemas.microsoft.com/office/powerpoint/2010/main" val="329892209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egnaposto contenuto 4"/>
          <p:cNvPicPr>
            <a:picLocks noGrp="1" noChangeAspect="1"/>
          </p:cNvPicPr>
          <p:nvPr>
            <p:ph idx="1"/>
          </p:nvPr>
        </p:nvPicPr>
        <p:blipFill>
          <a:blip r:embed="rId2"/>
          <a:stretch>
            <a:fillRect/>
          </a:stretch>
        </p:blipFill>
        <p:spPr>
          <a:xfrm>
            <a:off x="1691680" y="188640"/>
            <a:ext cx="5544616" cy="6574572"/>
          </a:xfrm>
          <a:prstGeom prst="rect">
            <a:avLst/>
          </a:prstGeom>
        </p:spPr>
      </p:pic>
      <p:sp>
        <p:nvSpPr>
          <p:cNvPr id="4" name="Segnaposto numero diapositiva 3"/>
          <p:cNvSpPr>
            <a:spLocks noGrp="1"/>
          </p:cNvSpPr>
          <p:nvPr>
            <p:ph type="sldNum" sz="quarter" idx="12"/>
          </p:nvPr>
        </p:nvSpPr>
        <p:spPr/>
        <p:txBody>
          <a:bodyPr/>
          <a:lstStyle/>
          <a:p>
            <a:fld id="{D987A34D-D315-4E0D-9BB8-99FB77A016A6}" type="slidenum">
              <a:rPr lang="it-IT" smtClean="0"/>
              <a:pPr/>
              <a:t>51</a:t>
            </a:fld>
            <a:endParaRPr lang="it-IT"/>
          </a:p>
        </p:txBody>
      </p:sp>
    </p:spTree>
    <p:extLst>
      <p:ext uri="{BB962C8B-B14F-4D97-AF65-F5344CB8AC3E}">
        <p14:creationId xmlns:p14="http://schemas.microsoft.com/office/powerpoint/2010/main" val="324580730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70C4B1D-EB52-8845-860C-B3B5CD1D2F9E}"/>
              </a:ext>
            </a:extLst>
          </p:cNvPr>
          <p:cNvSpPr>
            <a:spLocks noGrp="1"/>
          </p:cNvSpPr>
          <p:nvPr>
            <p:ph type="title"/>
          </p:nvPr>
        </p:nvSpPr>
        <p:spPr/>
        <p:txBody>
          <a:bodyPr/>
          <a:lstStyle/>
          <a:p>
            <a:r>
              <a:rPr lang="it-IT" dirty="0"/>
              <a:t>FINE PRIMA PARTE</a:t>
            </a:r>
          </a:p>
        </p:txBody>
      </p:sp>
      <p:sp>
        <p:nvSpPr>
          <p:cNvPr id="3" name="Segnaposto contenuto 2">
            <a:extLst>
              <a:ext uri="{FF2B5EF4-FFF2-40B4-BE49-F238E27FC236}">
                <a16:creationId xmlns:a16="http://schemas.microsoft.com/office/drawing/2014/main" id="{4BD5767B-DB66-C04C-9039-63F8F48D354D}"/>
              </a:ext>
            </a:extLst>
          </p:cNvPr>
          <p:cNvSpPr>
            <a:spLocks noGrp="1"/>
          </p:cNvSpPr>
          <p:nvPr>
            <p:ph idx="1"/>
          </p:nvPr>
        </p:nvSpPr>
        <p:spPr/>
        <p:txBody>
          <a:bodyPr/>
          <a:lstStyle/>
          <a:p>
            <a:endParaRPr lang="it-IT"/>
          </a:p>
        </p:txBody>
      </p:sp>
      <p:sp>
        <p:nvSpPr>
          <p:cNvPr id="4" name="Segnaposto numero diapositiva 3">
            <a:extLst>
              <a:ext uri="{FF2B5EF4-FFF2-40B4-BE49-F238E27FC236}">
                <a16:creationId xmlns:a16="http://schemas.microsoft.com/office/drawing/2014/main" id="{8F0A133F-5826-684E-BC8D-BD03E822AA85}"/>
              </a:ext>
            </a:extLst>
          </p:cNvPr>
          <p:cNvSpPr>
            <a:spLocks noGrp="1"/>
          </p:cNvSpPr>
          <p:nvPr>
            <p:ph type="sldNum" sz="quarter" idx="12"/>
          </p:nvPr>
        </p:nvSpPr>
        <p:spPr/>
        <p:txBody>
          <a:bodyPr/>
          <a:lstStyle/>
          <a:p>
            <a:fld id="{D987A34D-D315-4E0D-9BB8-99FB77A016A6}" type="slidenum">
              <a:rPr lang="it-IT" smtClean="0"/>
              <a:pPr/>
              <a:t>52</a:t>
            </a:fld>
            <a:endParaRPr lang="it-IT"/>
          </a:p>
        </p:txBody>
      </p:sp>
    </p:spTree>
    <p:extLst>
      <p:ext uri="{BB962C8B-B14F-4D97-AF65-F5344CB8AC3E}">
        <p14:creationId xmlns:p14="http://schemas.microsoft.com/office/powerpoint/2010/main" val="30986102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Box 4"/>
          <p:cNvSpPr txBox="1">
            <a:spLocks noChangeArrowheads="1"/>
          </p:cNvSpPr>
          <p:nvPr/>
        </p:nvSpPr>
        <p:spPr bwMode="auto">
          <a:xfrm>
            <a:off x="1331640" y="1576193"/>
            <a:ext cx="7450720" cy="4373108"/>
          </a:xfrm>
          <a:prstGeom prst="rect">
            <a:avLst/>
          </a:prstGeom>
          <a:noFill/>
          <a:ln w="9525">
            <a:noFill/>
            <a:round/>
            <a:headEnd/>
            <a:tailEnd/>
          </a:ln>
        </p:spPr>
        <p:txBody>
          <a:bodyPr lIns="67320" tIns="33840" rIns="67320" bIns="33840"/>
          <a:lstStyle/>
          <a:p>
            <a:pPr marL="342900" indent="-342900" algn="just">
              <a:buClr>
                <a:srgbClr val="237382"/>
              </a:buClr>
              <a:buFont typeface="+mj-lt"/>
              <a:buAutoNum type="arabicPeriod"/>
              <a:defRPr/>
            </a:pPr>
            <a:r>
              <a:rPr lang="it-IT" sz="1600" dirty="0">
                <a:latin typeface="Franklin Gothic Demi" pitchFamily="34" charset="0"/>
                <a:ea typeface="ヒラギノ角ゴ Pro W3" charset="-128"/>
              </a:rPr>
              <a:t>Promuovere il trasferimento di conoscenze e l'innovazione nel settore agricolo e forestale e nelle zone rurali.</a:t>
            </a:r>
          </a:p>
          <a:p>
            <a:pPr marL="342900" indent="-342900" algn="just">
              <a:buClr>
                <a:srgbClr val="237382"/>
              </a:buClr>
              <a:buFont typeface="+mj-lt"/>
              <a:buAutoNum type="arabicPeriod"/>
              <a:defRPr/>
            </a:pPr>
            <a:r>
              <a:rPr lang="it-IT" sz="1600" dirty="0">
                <a:latin typeface="Franklin Gothic Demi" pitchFamily="34" charset="0"/>
                <a:ea typeface="ヒラギノ角ゴ Pro W3" charset="-128"/>
              </a:rPr>
              <a:t>Potenziare in tutte le regioni la redditività delle aziende agricole e la competitività dell'agricoltura in tutte le sue forme e promuovere tecnologie innovative per le aziende agricole e la gestione sostenibile delle foreste.</a:t>
            </a:r>
          </a:p>
          <a:p>
            <a:pPr marL="342900" indent="-342900" algn="just">
              <a:buClr>
                <a:srgbClr val="237382"/>
              </a:buClr>
              <a:buFont typeface="+mj-lt"/>
              <a:buAutoNum type="arabicPeriod"/>
              <a:defRPr/>
            </a:pPr>
            <a:r>
              <a:rPr lang="it-IT" sz="1600" dirty="0">
                <a:latin typeface="Franklin Gothic Demi" pitchFamily="34" charset="0"/>
                <a:ea typeface="ヒラギノ角ゴ Pro W3" charset="-128"/>
              </a:rPr>
              <a:t>Promuovere l'organizzazione della filiera alimentare, compresa la trasformazione e la commercializzazione dei prodotti agricoli, il benessere degli animali e la gestione dei rischi nel settore agricolo.</a:t>
            </a:r>
          </a:p>
          <a:p>
            <a:pPr marL="342900" indent="-342900" algn="just">
              <a:buClr>
                <a:srgbClr val="237382"/>
              </a:buClr>
              <a:buFont typeface="+mj-lt"/>
              <a:buAutoNum type="arabicPeriod"/>
              <a:defRPr/>
            </a:pPr>
            <a:r>
              <a:rPr lang="it-IT" sz="1600" dirty="0">
                <a:latin typeface="Franklin Gothic Demi" pitchFamily="34" charset="0"/>
                <a:ea typeface="ヒラギノ角ゴ Pro W3" charset="-128"/>
              </a:rPr>
              <a:t>Preservare, ripristinare e valorizzare gli ecosistemi connessi all'agricoltura ed alle foreste.</a:t>
            </a:r>
          </a:p>
          <a:p>
            <a:pPr marL="342900" indent="-342900" algn="just">
              <a:buClr>
                <a:srgbClr val="237382"/>
              </a:buClr>
              <a:buFont typeface="+mj-lt"/>
              <a:buAutoNum type="arabicPeriod"/>
              <a:defRPr/>
            </a:pPr>
            <a:r>
              <a:rPr lang="it-IT" sz="1600" dirty="0">
                <a:latin typeface="Franklin Gothic Demi" pitchFamily="34" charset="0"/>
                <a:ea typeface="ヒラギノ角ゴ Pro W3" charset="-128"/>
              </a:rPr>
              <a:t>Incentivare l'uso efficiente delle risorse e il passaggio a un'economia a basse emissioni di carbonio e resiliente al clima nel settore agroalimentare e forestale.</a:t>
            </a:r>
          </a:p>
          <a:p>
            <a:pPr marL="342900" indent="-342900" algn="just">
              <a:buClr>
                <a:srgbClr val="237382"/>
              </a:buClr>
              <a:buFont typeface="+mj-lt"/>
              <a:buAutoNum type="arabicPeriod"/>
              <a:defRPr/>
            </a:pPr>
            <a:r>
              <a:rPr lang="it-IT" sz="1600" dirty="0">
                <a:solidFill>
                  <a:srgbClr val="C00000"/>
                </a:solidFill>
                <a:latin typeface="Franklin Gothic Demi" pitchFamily="34" charset="0"/>
                <a:ea typeface="ヒラギノ角ゴ Pro W3" charset="-128"/>
              </a:rPr>
              <a:t>Adoperarsi per l'inclusione sociale, la riduzione della povertà e lo sviluppo economico nelle zone rurali</a:t>
            </a:r>
            <a:r>
              <a:rPr lang="it-IT" sz="1600" dirty="0">
                <a:latin typeface="Franklin Gothic Demi" pitchFamily="34" charset="0"/>
                <a:ea typeface="ヒラギノ角ゴ Pro W3" charset="-128"/>
              </a:rPr>
              <a:t>.</a:t>
            </a:r>
            <a:endParaRPr lang="it-IT" sz="1600" i="1" dirty="0">
              <a:latin typeface="Franklin Gothic Demi" pitchFamily="34" charset="0"/>
            </a:endParaRPr>
          </a:p>
        </p:txBody>
      </p:sp>
      <p:sp>
        <p:nvSpPr>
          <p:cNvPr id="2" name="Freccia a destra 1"/>
          <p:cNvSpPr/>
          <p:nvPr/>
        </p:nvSpPr>
        <p:spPr>
          <a:xfrm>
            <a:off x="656232" y="1688845"/>
            <a:ext cx="326653" cy="21602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 name="Freccia a destra 5"/>
          <p:cNvSpPr/>
          <p:nvPr/>
        </p:nvSpPr>
        <p:spPr>
          <a:xfrm>
            <a:off x="634130" y="2247633"/>
            <a:ext cx="326653" cy="21602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 name="Freccia a destra 6"/>
          <p:cNvSpPr/>
          <p:nvPr/>
        </p:nvSpPr>
        <p:spPr>
          <a:xfrm>
            <a:off x="634131" y="2914433"/>
            <a:ext cx="326653" cy="21602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 name="Freccia a destra 8"/>
          <p:cNvSpPr/>
          <p:nvPr/>
        </p:nvSpPr>
        <p:spPr>
          <a:xfrm>
            <a:off x="634132" y="3626270"/>
            <a:ext cx="326653" cy="21602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 name="Freccia a destra 9"/>
          <p:cNvSpPr/>
          <p:nvPr/>
        </p:nvSpPr>
        <p:spPr>
          <a:xfrm>
            <a:off x="634133" y="4195770"/>
            <a:ext cx="326653" cy="21602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 name="Freccia a destra 10"/>
          <p:cNvSpPr/>
          <p:nvPr/>
        </p:nvSpPr>
        <p:spPr>
          <a:xfrm>
            <a:off x="656234" y="4841757"/>
            <a:ext cx="326653" cy="21602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 name="Segnaposto numero diapositiva 3"/>
          <p:cNvSpPr>
            <a:spLocks noGrp="1"/>
          </p:cNvSpPr>
          <p:nvPr>
            <p:ph type="sldNum" sz="quarter" idx="12"/>
          </p:nvPr>
        </p:nvSpPr>
        <p:spPr/>
        <p:txBody>
          <a:bodyPr/>
          <a:lstStyle/>
          <a:p>
            <a:fld id="{D987A34D-D315-4E0D-9BB8-99FB77A016A6}" type="slidenum">
              <a:rPr lang="it-IT" smtClean="0"/>
              <a:pPr/>
              <a:t>6</a:t>
            </a:fld>
            <a:endParaRPr lang="it-IT"/>
          </a:p>
        </p:txBody>
      </p:sp>
      <p:pic>
        <p:nvPicPr>
          <p:cNvPr id="15" name="Picture 2" descr="http://www.psrsicilia.it/immagini/LOGO.jpg">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9931" y="413188"/>
            <a:ext cx="1190355" cy="1180366"/>
          </a:xfrm>
          <a:prstGeom prst="rect">
            <a:avLst/>
          </a:prstGeom>
          <a:noFill/>
          <a:extLst>
            <a:ext uri="{909E8E84-426E-40DD-AFC4-6F175D3DCCD1}">
              <a14:hiddenFill xmlns:a14="http://schemas.microsoft.com/office/drawing/2010/main">
                <a:solidFill>
                  <a:srgbClr val="FFFFFF"/>
                </a:solidFill>
              </a14:hiddenFill>
            </a:ext>
          </a:extLst>
        </p:spPr>
      </p:pic>
      <p:sp>
        <p:nvSpPr>
          <p:cNvPr id="16" name="Rettangolo 15"/>
          <p:cNvSpPr/>
          <p:nvPr/>
        </p:nvSpPr>
        <p:spPr>
          <a:xfrm>
            <a:off x="1693912" y="681319"/>
            <a:ext cx="6879666" cy="461665"/>
          </a:xfrm>
          <a:prstGeom prst="rect">
            <a:avLst/>
          </a:prstGeom>
        </p:spPr>
        <p:style>
          <a:lnRef idx="0">
            <a:schemeClr val="accent3"/>
          </a:lnRef>
          <a:fillRef idx="3">
            <a:schemeClr val="accent3"/>
          </a:fillRef>
          <a:effectRef idx="3">
            <a:schemeClr val="accent3"/>
          </a:effectRef>
          <a:fontRef idx="minor">
            <a:schemeClr val="lt1"/>
          </a:fontRef>
        </p:style>
        <p:txBody>
          <a:bodyPr wrap="square">
            <a:spAutoFit/>
          </a:bodyPr>
          <a:lstStyle/>
          <a:p>
            <a:pPr algn="ctr">
              <a:defRPr/>
            </a:pPr>
            <a:r>
              <a:rPr lang="it-IT" sz="2400" dirty="0">
                <a:solidFill>
                  <a:schemeClr val="bg1"/>
                </a:solidFill>
                <a:latin typeface="Franklin Gothic Demi" pitchFamily="34" charset="0"/>
                <a:ea typeface="ヒラギノ角ゴ Pro W3" charset="-128"/>
              </a:rPr>
              <a:t>Le 6 Priorità del PSR 2014 – 2020</a:t>
            </a:r>
          </a:p>
        </p:txBody>
      </p:sp>
    </p:spTree>
    <p:extLst>
      <p:ext uri="{BB962C8B-B14F-4D97-AF65-F5344CB8AC3E}">
        <p14:creationId xmlns:p14="http://schemas.microsoft.com/office/powerpoint/2010/main" val="2885151128"/>
      </p:ext>
    </p:extLst>
  </p:cSld>
  <p:clrMapOvr>
    <a:masterClrMapping/>
  </p:clrMapOvr>
  <mc:AlternateContent xmlns:mc="http://schemas.openxmlformats.org/markup-compatibility/2006" xmlns:p14="http://schemas.microsoft.com/office/powerpoint/2010/main">
    <mc:Choice Requires="p14">
      <p:transition p14:dur="250" advClick="0" advTm="10000">
        <p:fade/>
      </p:transition>
    </mc:Choice>
    <mc:Fallback xmlns="">
      <p:transition advClick="0" advTm="10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
                                            <p:bg/>
                                          </p:spTgt>
                                        </p:tgtEl>
                                        <p:attrNameLst>
                                          <p:attrName>style.visibility</p:attrName>
                                        </p:attrNameLst>
                                      </p:cBhvr>
                                      <p:to>
                                        <p:strVal val="visible"/>
                                      </p:to>
                                    </p:set>
                                    <p:anim calcmode="lin" valueType="num">
                                      <p:cBhvr additive="base">
                                        <p:cTn id="7" dur="500" fill="hold"/>
                                        <p:tgtEl>
                                          <p:spTgt spid="16">
                                            <p:bg/>
                                          </p:spTgt>
                                        </p:tgtEl>
                                        <p:attrNameLst>
                                          <p:attrName>ppt_x</p:attrName>
                                        </p:attrNameLst>
                                      </p:cBhvr>
                                      <p:tavLst>
                                        <p:tav tm="0">
                                          <p:val>
                                            <p:strVal val="#ppt_x"/>
                                          </p:val>
                                        </p:tav>
                                        <p:tav tm="100000">
                                          <p:val>
                                            <p:strVal val="#ppt_x"/>
                                          </p:val>
                                        </p:tav>
                                      </p:tavLst>
                                    </p:anim>
                                    <p:anim calcmode="lin" valueType="num">
                                      <p:cBhvr additive="base">
                                        <p:cTn id="8" dur="500" fill="hold"/>
                                        <p:tgtEl>
                                          <p:spTgt spid="16">
                                            <p:bg/>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6">
                                            <p:txEl>
                                              <p:pRg st="0" end="0"/>
                                            </p:txEl>
                                          </p:spTgt>
                                        </p:tgtEl>
                                        <p:attrNameLst>
                                          <p:attrName>style.visibility</p:attrName>
                                        </p:attrNameLst>
                                      </p:cBhvr>
                                      <p:to>
                                        <p:strVal val="visible"/>
                                      </p:to>
                                    </p:set>
                                    <p:anim calcmode="lin" valueType="num">
                                      <p:cBhvr additive="base">
                                        <p:cTn id="11" dur="500" fill="hold"/>
                                        <p:tgtEl>
                                          <p:spTgt spid="16">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3">
                                            <p:txEl>
                                              <p:pRg st="0" end="0"/>
                                            </p:txEl>
                                          </p:spTgt>
                                        </p:tgtEl>
                                        <p:attrNameLst>
                                          <p:attrName>style.visibility</p:attrName>
                                        </p:attrNameLst>
                                      </p:cBhvr>
                                      <p:to>
                                        <p:strVal val="visible"/>
                                      </p:to>
                                    </p:set>
                                    <p:animEffect transition="in" filter="fade">
                                      <p:cBhvr>
                                        <p:cTn id="22" dur="500"/>
                                        <p:tgtEl>
                                          <p:spTgt spid="13">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3">
                                            <p:txEl>
                                              <p:pRg st="1" end="1"/>
                                            </p:txEl>
                                          </p:spTgt>
                                        </p:tgtEl>
                                        <p:attrNameLst>
                                          <p:attrName>style.visibility</p:attrName>
                                        </p:attrNameLst>
                                      </p:cBhvr>
                                      <p:to>
                                        <p:strVal val="visible"/>
                                      </p:to>
                                    </p:set>
                                    <p:animEffect transition="in" filter="fade">
                                      <p:cBhvr>
                                        <p:cTn id="27" dur="500"/>
                                        <p:tgtEl>
                                          <p:spTgt spid="13">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3">
                                            <p:txEl>
                                              <p:pRg st="2" end="2"/>
                                            </p:txEl>
                                          </p:spTgt>
                                        </p:tgtEl>
                                        <p:attrNameLst>
                                          <p:attrName>style.visibility</p:attrName>
                                        </p:attrNameLst>
                                      </p:cBhvr>
                                      <p:to>
                                        <p:strVal val="visible"/>
                                      </p:to>
                                    </p:set>
                                    <p:animEffect transition="in" filter="fade">
                                      <p:cBhvr>
                                        <p:cTn id="32" dur="500"/>
                                        <p:tgtEl>
                                          <p:spTgt spid="13">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3">
                                            <p:txEl>
                                              <p:pRg st="3" end="3"/>
                                            </p:txEl>
                                          </p:spTgt>
                                        </p:tgtEl>
                                        <p:attrNameLst>
                                          <p:attrName>style.visibility</p:attrName>
                                        </p:attrNameLst>
                                      </p:cBhvr>
                                      <p:to>
                                        <p:strVal val="visible"/>
                                      </p:to>
                                    </p:set>
                                    <p:animEffect transition="in" filter="fade">
                                      <p:cBhvr>
                                        <p:cTn id="37" dur="500"/>
                                        <p:tgtEl>
                                          <p:spTgt spid="13">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3">
                                            <p:txEl>
                                              <p:pRg st="4" end="4"/>
                                            </p:txEl>
                                          </p:spTgt>
                                        </p:tgtEl>
                                        <p:attrNameLst>
                                          <p:attrName>style.visibility</p:attrName>
                                        </p:attrNameLst>
                                      </p:cBhvr>
                                      <p:to>
                                        <p:strVal val="visible"/>
                                      </p:to>
                                    </p:set>
                                    <p:animEffect transition="in" filter="fade">
                                      <p:cBhvr>
                                        <p:cTn id="42" dur="500"/>
                                        <p:tgtEl>
                                          <p:spTgt spid="13">
                                            <p:txEl>
                                              <p:pRg st="4" end="4"/>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3">
                                            <p:txEl>
                                              <p:pRg st="5" end="5"/>
                                            </p:txEl>
                                          </p:spTgt>
                                        </p:tgtEl>
                                        <p:attrNameLst>
                                          <p:attrName>style.visibility</p:attrName>
                                        </p:attrNameLst>
                                      </p:cBhvr>
                                      <p:to>
                                        <p:strVal val="visible"/>
                                      </p:to>
                                    </p:set>
                                    <p:animEffect transition="in" filter="fade">
                                      <p:cBhvr>
                                        <p:cTn id="47" dur="500"/>
                                        <p:tgtEl>
                                          <p:spTgt spid="1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6" grpId="0" uiExpand="1" build="allAtOnce"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945201" y="1543250"/>
            <a:ext cx="6589199" cy="1280890"/>
          </a:xfrm>
        </p:spPr>
        <p:txBody>
          <a:bodyPr>
            <a:normAutofit/>
          </a:bodyPr>
          <a:lstStyle/>
          <a:p>
            <a:pPr algn="ctr"/>
            <a:r>
              <a:rPr lang="it-IT" sz="3200" b="1" dirty="0">
                <a:solidFill>
                  <a:srgbClr val="C00000"/>
                </a:solidFill>
              </a:rPr>
              <a:t>LA SESTA PRIORITA’ e </a:t>
            </a:r>
            <a:br>
              <a:rPr lang="it-IT" sz="3200" b="1" dirty="0">
                <a:solidFill>
                  <a:srgbClr val="C00000"/>
                </a:solidFill>
              </a:rPr>
            </a:br>
            <a:r>
              <a:rPr lang="it-IT" sz="3200" b="1" dirty="0">
                <a:solidFill>
                  <a:srgbClr val="C00000"/>
                </a:solidFill>
              </a:rPr>
              <a:t>FOCUS AREA DELLA MISURA 19</a:t>
            </a:r>
          </a:p>
        </p:txBody>
      </p:sp>
      <p:sp>
        <p:nvSpPr>
          <p:cNvPr id="3" name="Segnaposto contenuto 2"/>
          <p:cNvSpPr>
            <a:spLocks noGrp="1"/>
          </p:cNvSpPr>
          <p:nvPr>
            <p:ph idx="1"/>
          </p:nvPr>
        </p:nvSpPr>
        <p:spPr>
          <a:xfrm>
            <a:off x="1945201" y="2852936"/>
            <a:ext cx="6591985" cy="3777622"/>
          </a:xfrm>
        </p:spPr>
        <p:txBody>
          <a:bodyPr>
            <a:normAutofit/>
          </a:bodyPr>
          <a:lstStyle/>
          <a:p>
            <a:r>
              <a:rPr lang="it-IT" sz="2000" b="1" dirty="0">
                <a:solidFill>
                  <a:srgbClr val="C00000"/>
                </a:solidFill>
              </a:rPr>
              <a:t>6 A</a:t>
            </a:r>
            <a:r>
              <a:rPr lang="it-IT" sz="2000" b="1" dirty="0"/>
              <a:t>: Favorire la diversificazione, la creazione e lo sviluppo di piccole imprese nonché dell’occupazione </a:t>
            </a:r>
          </a:p>
          <a:p>
            <a:endParaRPr lang="it-IT" sz="2000" b="1" dirty="0">
              <a:solidFill>
                <a:srgbClr val="C00000"/>
              </a:solidFill>
            </a:endParaRPr>
          </a:p>
          <a:p>
            <a:r>
              <a:rPr lang="it-IT" sz="2000" b="1" dirty="0">
                <a:solidFill>
                  <a:srgbClr val="C00000"/>
                </a:solidFill>
              </a:rPr>
              <a:t>6 B</a:t>
            </a:r>
            <a:r>
              <a:rPr lang="it-IT" sz="2000" b="1" dirty="0"/>
              <a:t> : Stimolare lo sviluppo locale nelle zone rurali</a:t>
            </a:r>
          </a:p>
          <a:p>
            <a:endParaRPr lang="it-IT" sz="2000" b="1" dirty="0"/>
          </a:p>
          <a:p>
            <a:r>
              <a:rPr lang="it-IT" sz="2000" b="1" dirty="0">
                <a:solidFill>
                  <a:srgbClr val="C00000"/>
                </a:solidFill>
              </a:rPr>
              <a:t>6 C </a:t>
            </a:r>
            <a:r>
              <a:rPr lang="it-IT" sz="2000" b="1" dirty="0"/>
              <a:t>: Promuovere l’accessibilità, l’uso e la qualità delle tecnologie dell’informazione e della comunicazione (TIC) nelle zone rurali.</a:t>
            </a:r>
          </a:p>
        </p:txBody>
      </p:sp>
      <p:sp>
        <p:nvSpPr>
          <p:cNvPr id="4" name="Segnaposto numero diapositiva 3"/>
          <p:cNvSpPr>
            <a:spLocks noGrp="1"/>
          </p:cNvSpPr>
          <p:nvPr>
            <p:ph type="sldNum" sz="quarter" idx="12"/>
          </p:nvPr>
        </p:nvSpPr>
        <p:spPr/>
        <p:txBody>
          <a:bodyPr/>
          <a:lstStyle/>
          <a:p>
            <a:fld id="{D987A34D-D315-4E0D-9BB8-99FB77A016A6}" type="slidenum">
              <a:rPr lang="it-IT" smtClean="0"/>
              <a:pPr/>
              <a:t>7</a:t>
            </a:fld>
            <a:endParaRPr lang="it-IT"/>
          </a:p>
        </p:txBody>
      </p:sp>
      <p:pic>
        <p:nvPicPr>
          <p:cNvPr id="5" name="Immagine 4"/>
          <p:cNvPicPr>
            <a:picLocks noChangeAspect="1"/>
          </p:cNvPicPr>
          <p:nvPr/>
        </p:nvPicPr>
        <p:blipFill>
          <a:blip r:embed="rId2"/>
          <a:stretch>
            <a:fillRect/>
          </a:stretch>
        </p:blipFill>
        <p:spPr>
          <a:xfrm>
            <a:off x="280537" y="162283"/>
            <a:ext cx="8823096" cy="1610533"/>
          </a:xfrm>
          <a:prstGeom prst="rect">
            <a:avLst/>
          </a:prstGeom>
        </p:spPr>
      </p:pic>
    </p:spTree>
    <p:extLst>
      <p:ext uri="{BB962C8B-B14F-4D97-AF65-F5344CB8AC3E}">
        <p14:creationId xmlns:p14="http://schemas.microsoft.com/office/powerpoint/2010/main" val="440234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1000"/>
                                        <p:tgtEl>
                                          <p:spTgt spid="3">
                                            <p:txEl>
                                              <p:pRg st="2" end="2"/>
                                            </p:txEl>
                                          </p:spTgt>
                                        </p:tgtEl>
                                      </p:cBhvr>
                                    </p:animEffect>
                                    <p:anim calcmode="lin" valueType="num">
                                      <p:cBhvr>
                                        <p:cTn id="20"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3">
                                            <p:txEl>
                                              <p:pRg st="4" end="4"/>
                                            </p:txEl>
                                          </p:spTgt>
                                        </p:tgtEl>
                                        <p:attrNameLst>
                                          <p:attrName>style.visibility</p:attrName>
                                        </p:attrNameLst>
                                      </p:cBhvr>
                                      <p:to>
                                        <p:strVal val="visible"/>
                                      </p:to>
                                    </p:set>
                                    <p:animEffect transition="in" filter="fade">
                                      <p:cBhvr>
                                        <p:cTn id="26" dur="1000"/>
                                        <p:tgtEl>
                                          <p:spTgt spid="3">
                                            <p:txEl>
                                              <p:pRg st="4" end="4"/>
                                            </p:txEl>
                                          </p:spTgt>
                                        </p:tgtEl>
                                      </p:cBhvr>
                                    </p:animEffect>
                                    <p:anim calcmode="lin" valueType="num">
                                      <p:cBhvr>
                                        <p:cTn id="27"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8"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p:cNvSpPr>
            <a:spLocks noGrp="1"/>
          </p:cNvSpPr>
          <p:nvPr>
            <p:ph type="sldNum" sz="quarter" idx="12"/>
          </p:nvPr>
        </p:nvSpPr>
        <p:spPr/>
        <p:txBody>
          <a:bodyPr/>
          <a:lstStyle/>
          <a:p>
            <a:fld id="{D987A34D-D315-4E0D-9BB8-99FB77A016A6}" type="slidenum">
              <a:rPr lang="it-IT" smtClean="0"/>
              <a:pPr/>
              <a:t>8</a:t>
            </a:fld>
            <a:endParaRPr lang="it-IT"/>
          </a:p>
        </p:txBody>
      </p:sp>
      <p:sp>
        <p:nvSpPr>
          <p:cNvPr id="5" name="Titolo 1"/>
          <p:cNvSpPr txBox="1">
            <a:spLocks/>
          </p:cNvSpPr>
          <p:nvPr/>
        </p:nvSpPr>
        <p:spPr bwMode="auto">
          <a:xfrm>
            <a:off x="2123727" y="260648"/>
            <a:ext cx="5184577" cy="999960"/>
          </a:xfrm>
          <a:prstGeom prst="rect">
            <a:avLst/>
          </a:prstGeom>
          <a:ln>
            <a:headEnd/>
            <a:tailEnd/>
          </a:ln>
        </p:spPr>
        <p:style>
          <a:lnRef idx="1">
            <a:schemeClr val="accent3"/>
          </a:lnRef>
          <a:fillRef idx="2">
            <a:schemeClr val="accent3"/>
          </a:fillRef>
          <a:effectRef idx="1">
            <a:schemeClr val="accent3"/>
          </a:effectRef>
          <a:fontRef idx="minor">
            <a:schemeClr val="dk1"/>
          </a:fontRef>
        </p:style>
        <p:txBody>
          <a:bodyPr lIns="37440" tIns="37440" rIns="37440" bIns="37440" anchor="ctr">
            <a:normAutofit fontScale="92500" lnSpcReduction="10000"/>
          </a:bodyPr>
          <a:lstStyle/>
          <a:p>
            <a:pPr algn="ctr" eaLnBrk="0" hangingPunct="0">
              <a:defRPr/>
            </a:pPr>
            <a:r>
              <a:rPr lang="it-IT" sz="2400" b="1" dirty="0">
                <a:solidFill>
                  <a:schemeClr val="bg2">
                    <a:lumMod val="25000"/>
                  </a:schemeClr>
                </a:solidFill>
                <a:latin typeface="Franklin Gothic Demi" pitchFamily="34" charset="0"/>
                <a:ea typeface="ヒラギノ角ゴ Pro W3" charset="-128"/>
                <a:sym typeface="Franklin Gothic No.2" charset="0"/>
              </a:rPr>
              <a:t>LA NUOVA PROGRAMMAZIONE REGIONALE </a:t>
            </a:r>
          </a:p>
          <a:p>
            <a:pPr algn="ctr" eaLnBrk="0" hangingPunct="0">
              <a:defRPr/>
            </a:pPr>
            <a:r>
              <a:rPr lang="it-IT" sz="2400" b="1" dirty="0">
                <a:solidFill>
                  <a:schemeClr val="bg2">
                    <a:lumMod val="25000"/>
                  </a:schemeClr>
                </a:solidFill>
                <a:latin typeface="Franklin Gothic Demi" pitchFamily="34" charset="0"/>
                <a:ea typeface="ヒラギノ角ゴ Pro W3" charset="-128"/>
                <a:sym typeface="Franklin Gothic No.2" charset="0"/>
              </a:rPr>
              <a:t>PER LO SVILUPPO RURALE</a:t>
            </a:r>
          </a:p>
        </p:txBody>
      </p:sp>
      <p:pic>
        <p:nvPicPr>
          <p:cNvPr id="9" name="Picture 2" descr="http://www.psrsicilia.it/immagini/LOGO.jpg">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7544" y="128344"/>
            <a:ext cx="1296144" cy="113226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C:\Users\leonefab\AppData\Local\Microsoft\Windows\Temporary Internet Files\Content.IE5\J087P4FV\MM900282879[1].gif"/>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81992" y="364584"/>
            <a:ext cx="1559804" cy="792088"/>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 name="Tabella 2"/>
          <p:cNvGraphicFramePr>
            <a:graphicFrameLocks noGrp="1"/>
          </p:cNvGraphicFramePr>
          <p:nvPr/>
        </p:nvGraphicFramePr>
        <p:xfrm>
          <a:off x="683568" y="1494215"/>
          <a:ext cx="7432297" cy="4464532"/>
        </p:xfrm>
        <a:graphic>
          <a:graphicData uri="http://schemas.openxmlformats.org/drawingml/2006/table">
            <a:tbl>
              <a:tblPr firstRow="1" firstCol="1" bandRow="1"/>
              <a:tblGrid>
                <a:gridCol w="1414473">
                  <a:extLst>
                    <a:ext uri="{9D8B030D-6E8A-4147-A177-3AD203B41FA5}">
                      <a16:colId xmlns:a16="http://schemas.microsoft.com/office/drawing/2014/main" val="20000"/>
                    </a:ext>
                  </a:extLst>
                </a:gridCol>
                <a:gridCol w="4290104">
                  <a:extLst>
                    <a:ext uri="{9D8B030D-6E8A-4147-A177-3AD203B41FA5}">
                      <a16:colId xmlns:a16="http://schemas.microsoft.com/office/drawing/2014/main" val="20001"/>
                    </a:ext>
                  </a:extLst>
                </a:gridCol>
                <a:gridCol w="1727720">
                  <a:extLst>
                    <a:ext uri="{9D8B030D-6E8A-4147-A177-3AD203B41FA5}">
                      <a16:colId xmlns:a16="http://schemas.microsoft.com/office/drawing/2014/main" val="20002"/>
                    </a:ext>
                  </a:extLst>
                </a:gridCol>
              </a:tblGrid>
              <a:tr h="439008">
                <a:tc>
                  <a:txBody>
                    <a:bodyPr/>
                    <a:lstStyle/>
                    <a:p>
                      <a:pPr marL="457200" algn="ctr">
                        <a:lnSpc>
                          <a:spcPct val="150000"/>
                        </a:lnSpc>
                        <a:spcAft>
                          <a:spcPts val="0"/>
                        </a:spcAft>
                      </a:pPr>
                      <a:r>
                        <a:rPr lang="it-IT" sz="1200" b="1" kern="100" dirty="0">
                          <a:effectLst/>
                          <a:latin typeface="Times New Roman"/>
                          <a:ea typeface="Arial Unicode MS"/>
                          <a:cs typeface="Mangal"/>
                        </a:rPr>
                        <a:t>MISURA</a:t>
                      </a:r>
                      <a:endParaRPr lang="it-IT" sz="1200" kern="100" dirty="0">
                        <a:effectLst/>
                        <a:latin typeface="Times New Roman"/>
                        <a:ea typeface="Arial Unicode MS"/>
                        <a:cs typeface="Mangal"/>
                      </a:endParaRPr>
                    </a:p>
                  </a:txBody>
                  <a:tcPr marL="31358" marR="3135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EF3"/>
                    </a:solidFill>
                  </a:tcPr>
                </a:tc>
                <a:tc gridSpan="2">
                  <a:txBody>
                    <a:bodyPr/>
                    <a:lstStyle/>
                    <a:p>
                      <a:pPr marL="457200">
                        <a:lnSpc>
                          <a:spcPct val="150000"/>
                        </a:lnSpc>
                        <a:spcAft>
                          <a:spcPts val="0"/>
                        </a:spcAft>
                      </a:pPr>
                      <a:r>
                        <a:rPr lang="it-IT" sz="1200" b="1" kern="100" dirty="0">
                          <a:effectLst/>
                          <a:latin typeface="Times New Roman"/>
                          <a:ea typeface="Arial Unicode MS"/>
                          <a:cs typeface="Mangal"/>
                        </a:rPr>
                        <a:t>TITOLO DELLA MISURA, ARTICOLO DI RIFERIMENTO DEL REG. (UE) 1305/2013 E DOTAZIONE FINANZIARIA (SPESA PUBBLICA) </a:t>
                      </a:r>
                      <a:endParaRPr lang="it-IT" sz="1200" kern="100" dirty="0">
                        <a:effectLst/>
                        <a:latin typeface="Times New Roman"/>
                        <a:ea typeface="Arial Unicode MS"/>
                        <a:cs typeface="Mangal"/>
                      </a:endParaRPr>
                    </a:p>
                  </a:txBody>
                  <a:tcPr marL="31358" marR="3135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it-IT"/>
                    </a:p>
                  </a:txBody>
                  <a:tcPr/>
                </a:tc>
                <a:extLst>
                  <a:ext uri="{0D108BD9-81ED-4DB2-BD59-A6C34878D82A}">
                    <a16:rowId xmlns:a16="http://schemas.microsoft.com/office/drawing/2014/main" val="10000"/>
                  </a:ext>
                </a:extLst>
              </a:tr>
              <a:tr h="266541">
                <a:tc>
                  <a:txBody>
                    <a:bodyPr/>
                    <a:lstStyle/>
                    <a:p>
                      <a:pPr marL="457200" algn="ctr">
                        <a:lnSpc>
                          <a:spcPct val="150000"/>
                        </a:lnSpc>
                        <a:spcAft>
                          <a:spcPts val="0"/>
                        </a:spcAft>
                      </a:pPr>
                      <a:r>
                        <a:rPr lang="it-IT" sz="1200" b="0" kern="100" dirty="0">
                          <a:effectLst/>
                          <a:latin typeface="Times New Roman"/>
                          <a:ea typeface="Arial Unicode MS"/>
                          <a:cs typeface="Mangal"/>
                        </a:rPr>
                        <a:t>M01</a:t>
                      </a:r>
                    </a:p>
                  </a:txBody>
                  <a:tcPr marL="31358" marR="3135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EF3"/>
                    </a:solidFill>
                  </a:tcPr>
                </a:tc>
                <a:tc>
                  <a:txBody>
                    <a:bodyPr/>
                    <a:lstStyle/>
                    <a:p>
                      <a:pPr marL="457200" algn="just">
                        <a:lnSpc>
                          <a:spcPct val="150000"/>
                        </a:lnSpc>
                        <a:spcAft>
                          <a:spcPts val="0"/>
                        </a:spcAft>
                      </a:pPr>
                      <a:r>
                        <a:rPr lang="it-IT" sz="1200" kern="100" dirty="0">
                          <a:effectLst/>
                          <a:latin typeface="Times New Roman"/>
                          <a:ea typeface="Arial Unicode MS"/>
                          <a:cs typeface="Mangal"/>
                        </a:rPr>
                        <a:t>Trasferimento di conoscenze e azioni di informazione</a:t>
                      </a:r>
                    </a:p>
                  </a:txBody>
                  <a:tcPr marL="31358" marR="3135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457200">
                        <a:lnSpc>
                          <a:spcPct val="150000"/>
                        </a:lnSpc>
                        <a:spcAft>
                          <a:spcPts val="0"/>
                        </a:spcAft>
                      </a:pPr>
                      <a:r>
                        <a:rPr lang="it-IT" sz="1200" kern="100" dirty="0">
                          <a:effectLst/>
                          <a:latin typeface="Times New Roman"/>
                          <a:ea typeface="Arial Unicode MS"/>
                          <a:cs typeface="Mangal"/>
                        </a:rPr>
                        <a:t>€.    9.000.000,00</a:t>
                      </a:r>
                    </a:p>
                  </a:txBody>
                  <a:tcPr marL="31358" marR="3135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EF3"/>
                    </a:solidFill>
                  </a:tcPr>
                </a:tc>
                <a:extLst>
                  <a:ext uri="{0D108BD9-81ED-4DB2-BD59-A6C34878D82A}">
                    <a16:rowId xmlns:a16="http://schemas.microsoft.com/office/drawing/2014/main" val="10001"/>
                  </a:ext>
                </a:extLst>
              </a:tr>
              <a:tr h="266541">
                <a:tc>
                  <a:txBody>
                    <a:bodyPr/>
                    <a:lstStyle/>
                    <a:p>
                      <a:pPr marL="457200" algn="ctr">
                        <a:lnSpc>
                          <a:spcPct val="150000"/>
                        </a:lnSpc>
                        <a:spcAft>
                          <a:spcPts val="0"/>
                        </a:spcAft>
                      </a:pPr>
                      <a:r>
                        <a:rPr lang="it-IT" sz="1200" b="0" kern="100" dirty="0">
                          <a:effectLst/>
                          <a:latin typeface="Times New Roman"/>
                          <a:ea typeface="Arial Unicode MS"/>
                          <a:cs typeface="Mangal"/>
                        </a:rPr>
                        <a:t>M02</a:t>
                      </a:r>
                    </a:p>
                  </a:txBody>
                  <a:tcPr marL="31358" marR="3135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EF3"/>
                    </a:solidFill>
                  </a:tcPr>
                </a:tc>
                <a:tc>
                  <a:txBody>
                    <a:bodyPr/>
                    <a:lstStyle/>
                    <a:p>
                      <a:pPr marL="457200" algn="just">
                        <a:lnSpc>
                          <a:spcPct val="150000"/>
                        </a:lnSpc>
                        <a:spcAft>
                          <a:spcPts val="0"/>
                        </a:spcAft>
                      </a:pPr>
                      <a:r>
                        <a:rPr lang="it-IT" sz="1200" kern="100" dirty="0">
                          <a:effectLst/>
                          <a:latin typeface="Times New Roman"/>
                          <a:ea typeface="Arial Unicode MS"/>
                          <a:cs typeface="Mangal"/>
                        </a:rPr>
                        <a:t>Servizi di consulenza</a:t>
                      </a:r>
                    </a:p>
                  </a:txBody>
                  <a:tcPr marL="31358" marR="3135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457200">
                        <a:lnSpc>
                          <a:spcPct val="150000"/>
                        </a:lnSpc>
                        <a:spcAft>
                          <a:spcPts val="0"/>
                        </a:spcAft>
                      </a:pPr>
                      <a:r>
                        <a:rPr lang="it-IT" sz="1200" kern="100" dirty="0">
                          <a:effectLst/>
                          <a:latin typeface="Times New Roman"/>
                          <a:ea typeface="Arial Unicode MS"/>
                          <a:cs typeface="Mangal"/>
                        </a:rPr>
                        <a:t>€.    7.000.000,00</a:t>
                      </a:r>
                    </a:p>
                  </a:txBody>
                  <a:tcPr marL="31358" marR="3135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EF3"/>
                    </a:solidFill>
                  </a:tcPr>
                </a:tc>
                <a:extLst>
                  <a:ext uri="{0D108BD9-81ED-4DB2-BD59-A6C34878D82A}">
                    <a16:rowId xmlns:a16="http://schemas.microsoft.com/office/drawing/2014/main" val="10002"/>
                  </a:ext>
                </a:extLst>
              </a:tr>
              <a:tr h="266541">
                <a:tc>
                  <a:txBody>
                    <a:bodyPr/>
                    <a:lstStyle/>
                    <a:p>
                      <a:pPr marL="457200" algn="ctr">
                        <a:lnSpc>
                          <a:spcPct val="150000"/>
                        </a:lnSpc>
                        <a:spcAft>
                          <a:spcPts val="0"/>
                        </a:spcAft>
                      </a:pPr>
                      <a:r>
                        <a:rPr lang="it-IT" sz="1200" b="0" kern="100" dirty="0">
                          <a:solidFill>
                            <a:schemeClr val="tx1"/>
                          </a:solidFill>
                          <a:effectLst/>
                          <a:latin typeface="Times New Roman"/>
                          <a:ea typeface="Arial Unicode MS"/>
                          <a:cs typeface="Mangal"/>
                        </a:rPr>
                        <a:t>M03</a:t>
                      </a:r>
                    </a:p>
                  </a:txBody>
                  <a:tcPr marL="31358" marR="3135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EF3"/>
                    </a:solidFill>
                  </a:tcPr>
                </a:tc>
                <a:tc>
                  <a:txBody>
                    <a:bodyPr/>
                    <a:lstStyle/>
                    <a:p>
                      <a:pPr marL="457200" marR="457200" indent="-532765" algn="just" defTabSz="914400" rtl="0" eaLnBrk="1" latinLnBrk="0" hangingPunct="1">
                        <a:lnSpc>
                          <a:spcPct val="150000"/>
                        </a:lnSpc>
                        <a:spcBef>
                          <a:spcPts val="300"/>
                        </a:spcBef>
                        <a:spcAft>
                          <a:spcPts val="0"/>
                        </a:spcAft>
                      </a:pPr>
                      <a:r>
                        <a:rPr lang="it-IT" sz="1200" kern="100" dirty="0">
                          <a:solidFill>
                            <a:schemeClr val="tx1"/>
                          </a:solidFill>
                          <a:effectLst/>
                          <a:latin typeface="Times New Roman"/>
                          <a:ea typeface="Arial Unicode MS"/>
                          <a:cs typeface="Mangal"/>
                        </a:rPr>
                        <a:t>            Regimi di qualità dei prodotti agricoli e alimentari</a:t>
                      </a:r>
                    </a:p>
                  </a:txBody>
                  <a:tcPr marL="31358" marR="3135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457200">
                        <a:lnSpc>
                          <a:spcPct val="150000"/>
                        </a:lnSpc>
                        <a:spcAft>
                          <a:spcPts val="0"/>
                        </a:spcAft>
                      </a:pPr>
                      <a:r>
                        <a:rPr lang="it-IT" sz="1200" kern="100" dirty="0">
                          <a:effectLst/>
                          <a:latin typeface="Times New Roman"/>
                          <a:ea typeface="Arial Unicode MS"/>
                          <a:cs typeface="Mangal"/>
                        </a:rPr>
                        <a:t>€.  11.000.000,00</a:t>
                      </a:r>
                    </a:p>
                  </a:txBody>
                  <a:tcPr marL="31358" marR="3135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EF3"/>
                    </a:solidFill>
                  </a:tcPr>
                </a:tc>
                <a:extLst>
                  <a:ext uri="{0D108BD9-81ED-4DB2-BD59-A6C34878D82A}">
                    <a16:rowId xmlns:a16="http://schemas.microsoft.com/office/drawing/2014/main" val="10003"/>
                  </a:ext>
                </a:extLst>
              </a:tr>
              <a:tr h="266541">
                <a:tc>
                  <a:txBody>
                    <a:bodyPr/>
                    <a:lstStyle/>
                    <a:p>
                      <a:pPr marL="457200" algn="ctr">
                        <a:lnSpc>
                          <a:spcPct val="150000"/>
                        </a:lnSpc>
                        <a:spcAft>
                          <a:spcPts val="0"/>
                        </a:spcAft>
                      </a:pPr>
                      <a:r>
                        <a:rPr lang="it-IT" sz="1200" b="0" kern="100" dirty="0">
                          <a:effectLst/>
                          <a:latin typeface="Times New Roman"/>
                          <a:ea typeface="Arial Unicode MS"/>
                          <a:cs typeface="Mangal"/>
                        </a:rPr>
                        <a:t>M04</a:t>
                      </a:r>
                    </a:p>
                  </a:txBody>
                  <a:tcPr marL="31358" marR="3135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EF3"/>
                    </a:solidFill>
                  </a:tcPr>
                </a:tc>
                <a:tc>
                  <a:txBody>
                    <a:bodyPr/>
                    <a:lstStyle/>
                    <a:p>
                      <a:pPr marL="457200" algn="just">
                        <a:lnSpc>
                          <a:spcPct val="150000"/>
                        </a:lnSpc>
                        <a:spcAft>
                          <a:spcPts val="0"/>
                        </a:spcAft>
                      </a:pPr>
                      <a:r>
                        <a:rPr lang="it-IT" sz="1200" kern="100" dirty="0">
                          <a:effectLst/>
                          <a:latin typeface="Times New Roman"/>
                          <a:ea typeface="Arial Unicode MS"/>
                          <a:cs typeface="Mangal"/>
                        </a:rPr>
                        <a:t>Investimenti in immobilizzazioni materiali</a:t>
                      </a:r>
                    </a:p>
                  </a:txBody>
                  <a:tcPr marL="31358" marR="3135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457200" algn="just">
                        <a:lnSpc>
                          <a:spcPct val="150000"/>
                        </a:lnSpc>
                        <a:spcAft>
                          <a:spcPts val="0"/>
                        </a:spcAft>
                      </a:pPr>
                      <a:r>
                        <a:rPr lang="it-IT" sz="1200" kern="100">
                          <a:effectLst/>
                          <a:latin typeface="Times New Roman"/>
                          <a:ea typeface="Arial Unicode MS"/>
                          <a:cs typeface="Mangal"/>
                        </a:rPr>
                        <a:t>€. 712.000.000,00</a:t>
                      </a:r>
                    </a:p>
                  </a:txBody>
                  <a:tcPr marL="31358" marR="3135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EF3"/>
                    </a:solidFill>
                  </a:tcPr>
                </a:tc>
                <a:extLst>
                  <a:ext uri="{0D108BD9-81ED-4DB2-BD59-A6C34878D82A}">
                    <a16:rowId xmlns:a16="http://schemas.microsoft.com/office/drawing/2014/main" val="10004"/>
                  </a:ext>
                </a:extLst>
              </a:tr>
              <a:tr h="273087">
                <a:tc>
                  <a:txBody>
                    <a:bodyPr/>
                    <a:lstStyle/>
                    <a:p>
                      <a:pPr marL="457200" algn="ctr">
                        <a:lnSpc>
                          <a:spcPct val="150000"/>
                        </a:lnSpc>
                        <a:spcAft>
                          <a:spcPts val="0"/>
                        </a:spcAft>
                      </a:pPr>
                      <a:r>
                        <a:rPr lang="it-IT" sz="1200" b="0" kern="100" dirty="0">
                          <a:effectLst/>
                          <a:latin typeface="Times New Roman"/>
                          <a:ea typeface="Arial Unicode MS"/>
                          <a:cs typeface="Mangal"/>
                        </a:rPr>
                        <a:t>M05</a:t>
                      </a:r>
                    </a:p>
                  </a:txBody>
                  <a:tcPr marL="31358" marR="3135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EF3"/>
                    </a:solidFill>
                  </a:tcPr>
                </a:tc>
                <a:tc>
                  <a:txBody>
                    <a:bodyPr/>
                    <a:lstStyle/>
                    <a:p>
                      <a:pPr marL="457200" algn="just">
                        <a:lnSpc>
                          <a:spcPct val="150000"/>
                        </a:lnSpc>
                        <a:spcAft>
                          <a:spcPts val="0"/>
                        </a:spcAft>
                      </a:pPr>
                      <a:r>
                        <a:rPr lang="it-IT" sz="1200" kern="100" dirty="0">
                          <a:effectLst/>
                          <a:latin typeface="Times New Roman"/>
                          <a:ea typeface="Arial Unicode MS"/>
                          <a:cs typeface="Mangal"/>
                        </a:rPr>
                        <a:t> Ripristino del potenziale produttivo agricolo danneggiato</a:t>
                      </a:r>
                    </a:p>
                  </a:txBody>
                  <a:tcPr marL="31358" marR="3135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457200" algn="just">
                        <a:lnSpc>
                          <a:spcPct val="150000"/>
                        </a:lnSpc>
                        <a:spcAft>
                          <a:spcPts val="0"/>
                        </a:spcAft>
                      </a:pPr>
                      <a:r>
                        <a:rPr lang="it-IT" sz="1200" kern="100" dirty="0">
                          <a:effectLst/>
                          <a:latin typeface="Times New Roman"/>
                          <a:ea typeface="Arial Unicode MS"/>
                          <a:cs typeface="Mangal"/>
                        </a:rPr>
                        <a:t>€.  12.500.000,00</a:t>
                      </a:r>
                    </a:p>
                  </a:txBody>
                  <a:tcPr marL="31358" marR="3135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EF3"/>
                    </a:solidFill>
                  </a:tcPr>
                </a:tc>
                <a:extLst>
                  <a:ext uri="{0D108BD9-81ED-4DB2-BD59-A6C34878D82A}">
                    <a16:rowId xmlns:a16="http://schemas.microsoft.com/office/drawing/2014/main" val="10005"/>
                  </a:ext>
                </a:extLst>
              </a:tr>
              <a:tr h="266541">
                <a:tc>
                  <a:txBody>
                    <a:bodyPr/>
                    <a:lstStyle/>
                    <a:p>
                      <a:pPr marL="457200" algn="ctr">
                        <a:lnSpc>
                          <a:spcPct val="150000"/>
                        </a:lnSpc>
                        <a:spcAft>
                          <a:spcPts val="0"/>
                        </a:spcAft>
                      </a:pPr>
                      <a:r>
                        <a:rPr lang="it-IT" sz="1200" b="0" kern="100" dirty="0">
                          <a:effectLst/>
                          <a:latin typeface="Times New Roman"/>
                          <a:ea typeface="Arial Unicode MS"/>
                          <a:cs typeface="Mangal"/>
                        </a:rPr>
                        <a:t>M06</a:t>
                      </a:r>
                    </a:p>
                  </a:txBody>
                  <a:tcPr marL="31358" marR="3135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EF3"/>
                    </a:solidFill>
                  </a:tcPr>
                </a:tc>
                <a:tc>
                  <a:txBody>
                    <a:bodyPr/>
                    <a:lstStyle/>
                    <a:p>
                      <a:pPr marL="457200" algn="just">
                        <a:lnSpc>
                          <a:spcPct val="150000"/>
                        </a:lnSpc>
                        <a:spcAft>
                          <a:spcPts val="0"/>
                        </a:spcAft>
                      </a:pPr>
                      <a:r>
                        <a:rPr lang="it-IT" sz="1200" kern="100" dirty="0">
                          <a:effectLst/>
                          <a:latin typeface="Times New Roman"/>
                          <a:ea typeface="Arial Unicode MS"/>
                          <a:cs typeface="Mangal"/>
                        </a:rPr>
                        <a:t>Sviluppo delle aziende agricole e delle imprese</a:t>
                      </a:r>
                    </a:p>
                  </a:txBody>
                  <a:tcPr marL="31358" marR="3135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457200" algn="just">
                        <a:lnSpc>
                          <a:spcPct val="150000"/>
                        </a:lnSpc>
                        <a:spcAft>
                          <a:spcPts val="0"/>
                        </a:spcAft>
                      </a:pPr>
                      <a:r>
                        <a:rPr lang="it-IT" sz="1200" kern="100">
                          <a:effectLst/>
                          <a:latin typeface="Times New Roman"/>
                          <a:ea typeface="Arial Unicode MS"/>
                          <a:cs typeface="Mangal"/>
                        </a:rPr>
                        <a:t>€. 244.700.000,00</a:t>
                      </a:r>
                    </a:p>
                  </a:txBody>
                  <a:tcPr marL="31358" marR="3135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EF3"/>
                    </a:solidFill>
                  </a:tcPr>
                </a:tc>
                <a:extLst>
                  <a:ext uri="{0D108BD9-81ED-4DB2-BD59-A6C34878D82A}">
                    <a16:rowId xmlns:a16="http://schemas.microsoft.com/office/drawing/2014/main" val="10006"/>
                  </a:ext>
                </a:extLst>
              </a:tr>
              <a:tr h="266541">
                <a:tc>
                  <a:txBody>
                    <a:bodyPr/>
                    <a:lstStyle/>
                    <a:p>
                      <a:pPr marL="457200" algn="ctr">
                        <a:lnSpc>
                          <a:spcPct val="150000"/>
                        </a:lnSpc>
                        <a:spcAft>
                          <a:spcPts val="0"/>
                        </a:spcAft>
                      </a:pPr>
                      <a:r>
                        <a:rPr lang="it-IT" sz="1200" b="0" kern="100" dirty="0">
                          <a:effectLst/>
                          <a:latin typeface="Times New Roman"/>
                          <a:ea typeface="Arial Unicode MS"/>
                          <a:cs typeface="Mangal"/>
                        </a:rPr>
                        <a:t>M07</a:t>
                      </a:r>
                    </a:p>
                  </a:txBody>
                  <a:tcPr marL="31358" marR="3135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EF3"/>
                    </a:solidFill>
                  </a:tcPr>
                </a:tc>
                <a:tc>
                  <a:txBody>
                    <a:bodyPr/>
                    <a:lstStyle/>
                    <a:p>
                      <a:pPr marL="457200" algn="just">
                        <a:lnSpc>
                          <a:spcPct val="150000"/>
                        </a:lnSpc>
                        <a:spcAft>
                          <a:spcPts val="0"/>
                        </a:spcAft>
                      </a:pPr>
                      <a:r>
                        <a:rPr lang="it-IT" sz="1200" kern="100" dirty="0">
                          <a:effectLst/>
                          <a:latin typeface="Times New Roman"/>
                          <a:ea typeface="Arial Unicode MS"/>
                          <a:cs typeface="Mangal"/>
                        </a:rPr>
                        <a:t>Servizi di base e rinnovamento dei villaggi nelle zone rurali</a:t>
                      </a:r>
                    </a:p>
                  </a:txBody>
                  <a:tcPr marL="31358" marR="3135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457200" algn="just">
                        <a:lnSpc>
                          <a:spcPct val="150000"/>
                        </a:lnSpc>
                        <a:spcAft>
                          <a:spcPts val="0"/>
                        </a:spcAft>
                      </a:pPr>
                      <a:r>
                        <a:rPr lang="it-IT" sz="1200" kern="100" dirty="0">
                          <a:effectLst/>
                          <a:latin typeface="Times New Roman"/>
                          <a:ea typeface="Arial Unicode MS"/>
                          <a:cs typeface="Mangal"/>
                        </a:rPr>
                        <a:t>€.  38.000.000,00</a:t>
                      </a:r>
                    </a:p>
                  </a:txBody>
                  <a:tcPr marL="31358" marR="3135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EF3"/>
                    </a:solidFill>
                  </a:tcPr>
                </a:tc>
                <a:extLst>
                  <a:ext uri="{0D108BD9-81ED-4DB2-BD59-A6C34878D82A}">
                    <a16:rowId xmlns:a16="http://schemas.microsoft.com/office/drawing/2014/main" val="10007"/>
                  </a:ext>
                </a:extLst>
              </a:tr>
              <a:tr h="266541">
                <a:tc>
                  <a:txBody>
                    <a:bodyPr/>
                    <a:lstStyle/>
                    <a:p>
                      <a:pPr marL="457200" algn="ctr">
                        <a:lnSpc>
                          <a:spcPct val="150000"/>
                        </a:lnSpc>
                        <a:spcAft>
                          <a:spcPts val="0"/>
                        </a:spcAft>
                      </a:pPr>
                      <a:r>
                        <a:rPr lang="it-IT" sz="1200" b="0" kern="100" dirty="0">
                          <a:effectLst/>
                          <a:latin typeface="Times New Roman"/>
                          <a:ea typeface="Arial Unicode MS"/>
                          <a:cs typeface="Mangal"/>
                        </a:rPr>
                        <a:t>M08</a:t>
                      </a:r>
                    </a:p>
                  </a:txBody>
                  <a:tcPr marL="31358" marR="3135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EF3"/>
                    </a:solidFill>
                  </a:tcPr>
                </a:tc>
                <a:tc>
                  <a:txBody>
                    <a:bodyPr/>
                    <a:lstStyle/>
                    <a:p>
                      <a:pPr marL="457200" algn="just">
                        <a:lnSpc>
                          <a:spcPct val="150000"/>
                        </a:lnSpc>
                        <a:spcAft>
                          <a:spcPts val="0"/>
                        </a:spcAft>
                      </a:pPr>
                      <a:r>
                        <a:rPr lang="it-IT" sz="1200" kern="100" dirty="0">
                          <a:effectLst/>
                          <a:latin typeface="Times New Roman"/>
                          <a:ea typeface="Arial Unicode MS"/>
                          <a:cs typeface="Mangal"/>
                        </a:rPr>
                        <a:t>Investimenti nello sviluppo delle aree forestali</a:t>
                      </a:r>
                    </a:p>
                  </a:txBody>
                  <a:tcPr marL="31358" marR="3135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457200" algn="just">
                        <a:lnSpc>
                          <a:spcPct val="150000"/>
                        </a:lnSpc>
                        <a:spcAft>
                          <a:spcPts val="0"/>
                        </a:spcAft>
                      </a:pPr>
                      <a:r>
                        <a:rPr lang="it-IT" sz="1200" kern="100" dirty="0">
                          <a:effectLst/>
                          <a:latin typeface="Times New Roman"/>
                          <a:ea typeface="Arial Unicode MS"/>
                          <a:cs typeface="Mangal"/>
                        </a:rPr>
                        <a:t>€. 202.150.000,00</a:t>
                      </a:r>
                    </a:p>
                  </a:txBody>
                  <a:tcPr marL="31358" marR="3135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EF3"/>
                    </a:solidFill>
                  </a:tcPr>
                </a:tc>
                <a:extLst>
                  <a:ext uri="{0D108BD9-81ED-4DB2-BD59-A6C34878D82A}">
                    <a16:rowId xmlns:a16="http://schemas.microsoft.com/office/drawing/2014/main" val="10008"/>
                  </a:ext>
                </a:extLst>
              </a:tr>
              <a:tr h="260701">
                <a:tc>
                  <a:txBody>
                    <a:bodyPr/>
                    <a:lstStyle/>
                    <a:p>
                      <a:pPr marL="457200" algn="ctr">
                        <a:lnSpc>
                          <a:spcPct val="150000"/>
                        </a:lnSpc>
                        <a:spcAft>
                          <a:spcPts val="0"/>
                        </a:spcAft>
                      </a:pPr>
                      <a:r>
                        <a:rPr lang="it-IT" sz="1200" b="0" kern="100" dirty="0">
                          <a:effectLst/>
                          <a:latin typeface="Times New Roman"/>
                          <a:ea typeface="Arial Unicode MS"/>
                          <a:cs typeface="Mangal"/>
                        </a:rPr>
                        <a:t>M10</a:t>
                      </a:r>
                    </a:p>
                  </a:txBody>
                  <a:tcPr marL="31358" marR="3135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EF3"/>
                    </a:solidFill>
                  </a:tcPr>
                </a:tc>
                <a:tc>
                  <a:txBody>
                    <a:bodyPr/>
                    <a:lstStyle/>
                    <a:p>
                      <a:pPr marL="532765" marR="457200" indent="-532765" algn="just">
                        <a:spcBef>
                          <a:spcPts val="300"/>
                        </a:spcBef>
                        <a:spcAft>
                          <a:spcPts val="300"/>
                        </a:spcAft>
                      </a:pPr>
                      <a:r>
                        <a:rPr lang="it-IT" sz="1200" dirty="0">
                          <a:effectLst/>
                          <a:latin typeface="Times New Roman"/>
                          <a:ea typeface="Times New Roman"/>
                          <a:cs typeface="Times New Roman"/>
                        </a:rPr>
                        <a:t>            Pagamenti agro-climatico-ambientali</a:t>
                      </a:r>
                    </a:p>
                  </a:txBody>
                  <a:tcPr marL="31358" marR="3135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457200" algn="just">
                        <a:lnSpc>
                          <a:spcPct val="150000"/>
                        </a:lnSpc>
                        <a:spcAft>
                          <a:spcPts val="0"/>
                        </a:spcAft>
                      </a:pPr>
                      <a:r>
                        <a:rPr lang="it-IT" sz="1200" kern="100" dirty="0">
                          <a:effectLst/>
                          <a:latin typeface="Times New Roman"/>
                          <a:ea typeface="Arial Unicode MS"/>
                          <a:cs typeface="Mangal"/>
                        </a:rPr>
                        <a:t>€. 226.000.000,00</a:t>
                      </a:r>
                    </a:p>
                  </a:txBody>
                  <a:tcPr marL="31358" marR="3135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EF3"/>
                    </a:solidFill>
                  </a:tcPr>
                </a:tc>
                <a:extLst>
                  <a:ext uri="{0D108BD9-81ED-4DB2-BD59-A6C34878D82A}">
                    <a16:rowId xmlns:a16="http://schemas.microsoft.com/office/drawing/2014/main" val="10009"/>
                  </a:ext>
                </a:extLst>
              </a:tr>
              <a:tr h="99525">
                <a:tc>
                  <a:txBody>
                    <a:bodyPr/>
                    <a:lstStyle/>
                    <a:p>
                      <a:pPr marL="457200" algn="ctr">
                        <a:lnSpc>
                          <a:spcPct val="150000"/>
                        </a:lnSpc>
                        <a:spcAft>
                          <a:spcPts val="0"/>
                        </a:spcAft>
                      </a:pPr>
                      <a:r>
                        <a:rPr lang="it-IT" sz="1200" b="0" kern="100" dirty="0">
                          <a:effectLst/>
                          <a:latin typeface="Times New Roman"/>
                          <a:ea typeface="Arial Unicode MS"/>
                          <a:cs typeface="Mangal"/>
                        </a:rPr>
                        <a:t>M11</a:t>
                      </a:r>
                    </a:p>
                  </a:txBody>
                  <a:tcPr marL="31358" marR="3135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EF3"/>
                    </a:solidFill>
                  </a:tcPr>
                </a:tc>
                <a:tc>
                  <a:txBody>
                    <a:bodyPr/>
                    <a:lstStyle/>
                    <a:p>
                      <a:pPr marL="457200" algn="just">
                        <a:lnSpc>
                          <a:spcPct val="150000"/>
                        </a:lnSpc>
                        <a:spcAft>
                          <a:spcPts val="0"/>
                        </a:spcAft>
                      </a:pPr>
                      <a:r>
                        <a:rPr lang="it-IT" sz="1200" kern="100" dirty="0">
                          <a:effectLst/>
                          <a:latin typeface="Times New Roman"/>
                          <a:ea typeface="Arial Unicode MS"/>
                          <a:cs typeface="Mangal"/>
                        </a:rPr>
                        <a:t>Agricoltura biologica</a:t>
                      </a:r>
                    </a:p>
                  </a:txBody>
                  <a:tcPr marL="31358" marR="3135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457200" algn="just">
                        <a:lnSpc>
                          <a:spcPct val="150000"/>
                        </a:lnSpc>
                        <a:spcAft>
                          <a:spcPts val="0"/>
                        </a:spcAft>
                      </a:pPr>
                      <a:r>
                        <a:rPr lang="it-IT" sz="1200" kern="100">
                          <a:effectLst/>
                          <a:latin typeface="Times New Roman"/>
                          <a:ea typeface="Arial Unicode MS"/>
                          <a:cs typeface="Mangal"/>
                        </a:rPr>
                        <a:t>€. 417.000.000,00</a:t>
                      </a:r>
                    </a:p>
                  </a:txBody>
                  <a:tcPr marL="31358" marR="3135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EF3"/>
                    </a:solidFill>
                  </a:tcPr>
                </a:tc>
                <a:extLst>
                  <a:ext uri="{0D108BD9-81ED-4DB2-BD59-A6C34878D82A}">
                    <a16:rowId xmlns:a16="http://schemas.microsoft.com/office/drawing/2014/main" val="10010"/>
                  </a:ext>
                </a:extLst>
              </a:tr>
              <a:tr h="29538">
                <a:tc>
                  <a:txBody>
                    <a:bodyPr/>
                    <a:lstStyle/>
                    <a:p>
                      <a:pPr marL="457200" algn="ctr">
                        <a:lnSpc>
                          <a:spcPct val="150000"/>
                        </a:lnSpc>
                        <a:spcAft>
                          <a:spcPts val="0"/>
                        </a:spcAft>
                      </a:pPr>
                      <a:r>
                        <a:rPr lang="it-IT" sz="1200" b="0" kern="100" dirty="0">
                          <a:effectLst/>
                          <a:latin typeface="Times New Roman"/>
                          <a:ea typeface="Arial Unicode MS"/>
                          <a:cs typeface="Mangal"/>
                        </a:rPr>
                        <a:t>M12</a:t>
                      </a:r>
                    </a:p>
                  </a:txBody>
                  <a:tcPr marL="31358" marR="3135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EF3"/>
                    </a:solidFill>
                  </a:tcPr>
                </a:tc>
                <a:tc>
                  <a:txBody>
                    <a:bodyPr/>
                    <a:lstStyle/>
                    <a:p>
                      <a:pPr marL="457200" algn="just">
                        <a:lnSpc>
                          <a:spcPct val="150000"/>
                        </a:lnSpc>
                        <a:spcAft>
                          <a:spcPts val="0"/>
                        </a:spcAft>
                      </a:pPr>
                      <a:r>
                        <a:rPr lang="it-IT" sz="1200" kern="100" dirty="0">
                          <a:effectLst/>
                          <a:latin typeface="Times New Roman"/>
                          <a:ea typeface="Arial Unicode MS"/>
                          <a:cs typeface="Mangal"/>
                        </a:rPr>
                        <a:t>Indennità Natura 2000</a:t>
                      </a:r>
                    </a:p>
                  </a:txBody>
                  <a:tcPr marL="31358" marR="3135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457200" algn="just">
                        <a:lnSpc>
                          <a:spcPct val="150000"/>
                        </a:lnSpc>
                        <a:spcAft>
                          <a:spcPts val="0"/>
                        </a:spcAft>
                      </a:pPr>
                      <a:r>
                        <a:rPr lang="it-IT" sz="1200" kern="100" dirty="0">
                          <a:effectLst/>
                          <a:latin typeface="Times New Roman"/>
                          <a:ea typeface="Arial Unicode MS"/>
                          <a:cs typeface="Mangal"/>
                        </a:rPr>
                        <a:t>€.  42.000.000,00</a:t>
                      </a:r>
                    </a:p>
                  </a:txBody>
                  <a:tcPr marL="31358" marR="3135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EF3"/>
                    </a:solidFill>
                  </a:tcPr>
                </a:tc>
                <a:extLst>
                  <a:ext uri="{0D108BD9-81ED-4DB2-BD59-A6C34878D82A}">
                    <a16:rowId xmlns:a16="http://schemas.microsoft.com/office/drawing/2014/main" val="10011"/>
                  </a:ext>
                </a:extLst>
              </a:tr>
              <a:tr h="266541">
                <a:tc>
                  <a:txBody>
                    <a:bodyPr/>
                    <a:lstStyle/>
                    <a:p>
                      <a:pPr marL="457200" algn="ctr">
                        <a:lnSpc>
                          <a:spcPct val="150000"/>
                        </a:lnSpc>
                        <a:spcAft>
                          <a:spcPts val="0"/>
                        </a:spcAft>
                      </a:pPr>
                      <a:r>
                        <a:rPr lang="it-IT" sz="1200" b="0" kern="100" dirty="0">
                          <a:effectLst/>
                          <a:latin typeface="Times New Roman"/>
                          <a:ea typeface="Arial Unicode MS"/>
                          <a:cs typeface="Mangal"/>
                        </a:rPr>
                        <a:t>M13</a:t>
                      </a:r>
                    </a:p>
                  </a:txBody>
                  <a:tcPr marL="31358" marR="3135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EF3"/>
                    </a:solidFill>
                  </a:tcPr>
                </a:tc>
                <a:tc>
                  <a:txBody>
                    <a:bodyPr/>
                    <a:lstStyle/>
                    <a:p>
                      <a:pPr marL="457200" algn="just">
                        <a:lnSpc>
                          <a:spcPct val="150000"/>
                        </a:lnSpc>
                        <a:spcAft>
                          <a:spcPts val="0"/>
                        </a:spcAft>
                      </a:pPr>
                      <a:r>
                        <a:rPr lang="it-IT" sz="1200" kern="100" dirty="0">
                          <a:effectLst/>
                          <a:latin typeface="Times New Roman"/>
                          <a:ea typeface="Arial Unicode MS"/>
                          <a:cs typeface="Mangal"/>
                        </a:rPr>
                        <a:t>Indennità a favore delle zone soggette a vincoli</a:t>
                      </a:r>
                    </a:p>
                  </a:txBody>
                  <a:tcPr marL="31358" marR="3135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457200" algn="just">
                        <a:lnSpc>
                          <a:spcPct val="150000"/>
                        </a:lnSpc>
                        <a:spcAft>
                          <a:spcPts val="0"/>
                        </a:spcAft>
                      </a:pPr>
                      <a:r>
                        <a:rPr lang="it-IT" sz="1200" kern="100">
                          <a:effectLst/>
                          <a:latin typeface="Times New Roman"/>
                          <a:ea typeface="Arial Unicode MS"/>
                          <a:cs typeface="Mangal"/>
                        </a:rPr>
                        <a:t>€. 102.400.000,00</a:t>
                      </a:r>
                    </a:p>
                  </a:txBody>
                  <a:tcPr marL="31358" marR="3135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EF3"/>
                    </a:solidFill>
                  </a:tcPr>
                </a:tc>
                <a:extLst>
                  <a:ext uri="{0D108BD9-81ED-4DB2-BD59-A6C34878D82A}">
                    <a16:rowId xmlns:a16="http://schemas.microsoft.com/office/drawing/2014/main" val="10012"/>
                  </a:ext>
                </a:extLst>
              </a:tr>
              <a:tr h="266541">
                <a:tc>
                  <a:txBody>
                    <a:bodyPr/>
                    <a:lstStyle/>
                    <a:p>
                      <a:pPr marL="457200" algn="ctr">
                        <a:lnSpc>
                          <a:spcPct val="150000"/>
                        </a:lnSpc>
                        <a:spcAft>
                          <a:spcPts val="0"/>
                        </a:spcAft>
                      </a:pPr>
                      <a:r>
                        <a:rPr lang="it-IT" sz="1200" b="0" kern="100" dirty="0">
                          <a:effectLst/>
                          <a:latin typeface="Times New Roman"/>
                          <a:ea typeface="Arial Unicode MS"/>
                          <a:cs typeface="Mangal"/>
                        </a:rPr>
                        <a:t>M15</a:t>
                      </a:r>
                    </a:p>
                  </a:txBody>
                  <a:tcPr marL="31358" marR="3135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EF3"/>
                    </a:solidFill>
                  </a:tcPr>
                </a:tc>
                <a:tc>
                  <a:txBody>
                    <a:bodyPr/>
                    <a:lstStyle/>
                    <a:p>
                      <a:pPr marL="457200" algn="just">
                        <a:lnSpc>
                          <a:spcPct val="150000"/>
                        </a:lnSpc>
                        <a:spcAft>
                          <a:spcPts val="0"/>
                        </a:spcAft>
                      </a:pPr>
                      <a:r>
                        <a:rPr lang="it-IT" sz="1200" kern="100" dirty="0">
                          <a:effectLst/>
                          <a:latin typeface="Times New Roman"/>
                          <a:ea typeface="Arial Unicode MS"/>
                          <a:cs typeface="Mangal"/>
                        </a:rPr>
                        <a:t>Servizi </a:t>
                      </a:r>
                      <a:r>
                        <a:rPr lang="it-IT" sz="1200" kern="100" dirty="0" err="1">
                          <a:effectLst/>
                          <a:latin typeface="Times New Roman"/>
                          <a:ea typeface="Arial Unicode MS"/>
                          <a:cs typeface="Mangal"/>
                        </a:rPr>
                        <a:t>silvo</a:t>
                      </a:r>
                      <a:r>
                        <a:rPr lang="it-IT" sz="1200" kern="100" dirty="0">
                          <a:effectLst/>
                          <a:latin typeface="Times New Roman"/>
                          <a:ea typeface="Arial Unicode MS"/>
                          <a:cs typeface="Mangal"/>
                        </a:rPr>
                        <a:t>-climatico-ambientali e misure</a:t>
                      </a:r>
                      <a:r>
                        <a:rPr lang="it-IT" sz="1200" kern="100" baseline="0" dirty="0">
                          <a:effectLst/>
                          <a:latin typeface="Times New Roman"/>
                          <a:ea typeface="Arial Unicode MS"/>
                          <a:cs typeface="Mangal"/>
                        </a:rPr>
                        <a:t> </a:t>
                      </a:r>
                      <a:r>
                        <a:rPr lang="it-IT" sz="1200" kern="100" dirty="0">
                          <a:effectLst/>
                          <a:latin typeface="Times New Roman"/>
                          <a:ea typeface="Arial Unicode MS"/>
                          <a:cs typeface="Mangal"/>
                        </a:rPr>
                        <a:t>forestali</a:t>
                      </a:r>
                    </a:p>
                  </a:txBody>
                  <a:tcPr marL="31358" marR="3135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457200" algn="just">
                        <a:lnSpc>
                          <a:spcPct val="150000"/>
                        </a:lnSpc>
                        <a:spcAft>
                          <a:spcPts val="0"/>
                        </a:spcAft>
                      </a:pPr>
                      <a:r>
                        <a:rPr lang="it-IT" sz="1200" kern="100" dirty="0">
                          <a:effectLst/>
                          <a:latin typeface="Times New Roman"/>
                          <a:ea typeface="Arial Unicode MS"/>
                          <a:cs typeface="Mangal"/>
                        </a:rPr>
                        <a:t>€.    4.000.000,00</a:t>
                      </a:r>
                    </a:p>
                  </a:txBody>
                  <a:tcPr marL="31358" marR="3135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EF3"/>
                    </a:solidFill>
                  </a:tcPr>
                </a:tc>
                <a:extLst>
                  <a:ext uri="{0D108BD9-81ED-4DB2-BD59-A6C34878D82A}">
                    <a16:rowId xmlns:a16="http://schemas.microsoft.com/office/drawing/2014/main" val="10013"/>
                  </a:ext>
                </a:extLst>
              </a:tr>
              <a:tr h="266541">
                <a:tc>
                  <a:txBody>
                    <a:bodyPr/>
                    <a:lstStyle/>
                    <a:p>
                      <a:pPr marL="457200" algn="ctr">
                        <a:lnSpc>
                          <a:spcPct val="150000"/>
                        </a:lnSpc>
                        <a:spcAft>
                          <a:spcPts val="0"/>
                        </a:spcAft>
                      </a:pPr>
                      <a:r>
                        <a:rPr lang="it-IT" sz="1200" b="0" kern="100" dirty="0">
                          <a:effectLst/>
                          <a:latin typeface="Times New Roman"/>
                          <a:ea typeface="Arial Unicode MS"/>
                          <a:cs typeface="Mangal"/>
                        </a:rPr>
                        <a:t>M16</a:t>
                      </a:r>
                    </a:p>
                  </a:txBody>
                  <a:tcPr marL="31358" marR="3135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EF3"/>
                    </a:solidFill>
                  </a:tcPr>
                </a:tc>
                <a:tc>
                  <a:txBody>
                    <a:bodyPr/>
                    <a:lstStyle/>
                    <a:p>
                      <a:pPr marL="457200" algn="just">
                        <a:lnSpc>
                          <a:spcPct val="150000"/>
                        </a:lnSpc>
                        <a:spcAft>
                          <a:spcPts val="0"/>
                        </a:spcAft>
                      </a:pPr>
                      <a:r>
                        <a:rPr lang="it-IT" sz="1200" kern="100" dirty="0">
                          <a:effectLst/>
                          <a:latin typeface="Times New Roman"/>
                          <a:ea typeface="Arial Unicode MS"/>
                          <a:cs typeface="Mangal"/>
                        </a:rPr>
                        <a:t>Cooperazione</a:t>
                      </a:r>
                    </a:p>
                  </a:txBody>
                  <a:tcPr marL="31358" marR="3135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457200" algn="just">
                        <a:lnSpc>
                          <a:spcPct val="150000"/>
                        </a:lnSpc>
                        <a:spcAft>
                          <a:spcPts val="0"/>
                        </a:spcAft>
                      </a:pPr>
                      <a:r>
                        <a:rPr lang="it-IT" sz="1200" kern="100" dirty="0">
                          <a:effectLst/>
                          <a:latin typeface="Times New Roman"/>
                          <a:ea typeface="Arial Unicode MS"/>
                          <a:cs typeface="Mangal"/>
                        </a:rPr>
                        <a:t>€.   41.160.000,00</a:t>
                      </a:r>
                    </a:p>
                  </a:txBody>
                  <a:tcPr marL="31358" marR="3135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EF3"/>
                    </a:solidFill>
                  </a:tcPr>
                </a:tc>
                <a:extLst>
                  <a:ext uri="{0D108BD9-81ED-4DB2-BD59-A6C34878D82A}">
                    <a16:rowId xmlns:a16="http://schemas.microsoft.com/office/drawing/2014/main" val="10014"/>
                  </a:ext>
                </a:extLst>
              </a:tr>
              <a:tr h="266541">
                <a:tc>
                  <a:txBody>
                    <a:bodyPr/>
                    <a:lstStyle/>
                    <a:p>
                      <a:pPr marL="457200" algn="ctr">
                        <a:lnSpc>
                          <a:spcPct val="150000"/>
                        </a:lnSpc>
                        <a:spcAft>
                          <a:spcPts val="0"/>
                        </a:spcAft>
                      </a:pPr>
                      <a:r>
                        <a:rPr lang="it-IT" sz="1200" b="0" kern="100" dirty="0">
                          <a:effectLst/>
                          <a:latin typeface="Times New Roman"/>
                          <a:ea typeface="Arial Unicode MS"/>
                          <a:cs typeface="Mangal"/>
                        </a:rPr>
                        <a:t>M19</a:t>
                      </a:r>
                    </a:p>
                  </a:txBody>
                  <a:tcPr marL="31358" marR="3135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EF3"/>
                    </a:solidFill>
                  </a:tcPr>
                </a:tc>
                <a:tc>
                  <a:txBody>
                    <a:bodyPr/>
                    <a:lstStyle/>
                    <a:p>
                      <a:pPr marL="457200" algn="just">
                        <a:lnSpc>
                          <a:spcPct val="150000"/>
                        </a:lnSpc>
                        <a:spcAft>
                          <a:spcPts val="0"/>
                        </a:spcAft>
                      </a:pPr>
                      <a:r>
                        <a:rPr lang="it-IT" sz="1200" kern="100" dirty="0">
                          <a:effectLst/>
                          <a:latin typeface="Times New Roman"/>
                          <a:ea typeface="Arial Unicode MS"/>
                          <a:cs typeface="Mangal"/>
                        </a:rPr>
                        <a:t> Sostegno allo sviluppo locale LEADER </a:t>
                      </a:r>
                    </a:p>
                  </a:txBody>
                  <a:tcPr marL="31358" marR="3135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457200" algn="just">
                        <a:lnSpc>
                          <a:spcPct val="150000"/>
                        </a:lnSpc>
                        <a:spcAft>
                          <a:spcPts val="0"/>
                        </a:spcAft>
                      </a:pPr>
                      <a:r>
                        <a:rPr lang="it-IT" sz="1200" kern="100" dirty="0">
                          <a:effectLst/>
                          <a:latin typeface="Times New Roman"/>
                          <a:ea typeface="Arial Unicode MS"/>
                          <a:cs typeface="Mangal"/>
                        </a:rPr>
                        <a:t>€. 122.650.000,00</a:t>
                      </a:r>
                    </a:p>
                  </a:txBody>
                  <a:tcPr marL="31358" marR="3135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EF3"/>
                    </a:solidFill>
                  </a:tcPr>
                </a:tc>
                <a:extLst>
                  <a:ext uri="{0D108BD9-81ED-4DB2-BD59-A6C34878D82A}">
                    <a16:rowId xmlns:a16="http://schemas.microsoft.com/office/drawing/2014/main" val="10015"/>
                  </a:ext>
                </a:extLst>
              </a:tr>
            </a:tbl>
          </a:graphicData>
        </a:graphic>
      </p:graphicFrame>
    </p:spTree>
    <p:extLst>
      <p:ext uri="{BB962C8B-B14F-4D97-AF65-F5344CB8AC3E}">
        <p14:creationId xmlns:p14="http://schemas.microsoft.com/office/powerpoint/2010/main" val="4189523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1096206" y="1600200"/>
            <a:ext cx="7590594" cy="5121275"/>
          </a:xfrm>
        </p:spPr>
        <p:txBody>
          <a:bodyPr>
            <a:normAutofit lnSpcReduction="10000"/>
          </a:bodyPr>
          <a:lstStyle/>
          <a:p>
            <a:pPr marL="0" indent="0" algn="ctr">
              <a:buNone/>
            </a:pPr>
            <a:r>
              <a:rPr lang="it-IT" sz="2000" b="1" u="sng" dirty="0">
                <a:solidFill>
                  <a:srgbClr val="C00000"/>
                </a:solidFill>
              </a:rPr>
              <a:t>MISURA 19 – Sostegno allo sviluppo locale LEADER – (SLTP – sviluppo locale di tipo partecipativo)</a:t>
            </a:r>
          </a:p>
          <a:p>
            <a:pPr marL="0" indent="0">
              <a:buNone/>
            </a:pPr>
            <a:r>
              <a:rPr lang="it-IT" sz="2000" dirty="0">
                <a:solidFill>
                  <a:schemeClr val="accent1">
                    <a:lumMod val="75000"/>
                  </a:schemeClr>
                </a:solidFill>
              </a:rPr>
              <a:t>Persegue finalità di sviluppo integrato su scala sub regionale con il contributo prioritario delle comunità locali.</a:t>
            </a:r>
          </a:p>
          <a:p>
            <a:pPr marL="0" indent="0">
              <a:buNone/>
            </a:pPr>
            <a:r>
              <a:rPr lang="it-IT" sz="2000" b="1" dirty="0">
                <a:solidFill>
                  <a:schemeClr val="accent1">
                    <a:lumMod val="75000"/>
                  </a:schemeClr>
                </a:solidFill>
              </a:rPr>
              <a:t>Il Reg. UE n. 1303/2013 </a:t>
            </a:r>
            <a:r>
              <a:rPr lang="it-IT" sz="2000" dirty="0">
                <a:solidFill>
                  <a:schemeClr val="accent1">
                    <a:lumMod val="75000"/>
                  </a:schemeClr>
                </a:solidFill>
              </a:rPr>
              <a:t>definisce la Strategia di Sviluppo Locale di tipo partecipativo come «</a:t>
            </a:r>
            <a:r>
              <a:rPr lang="it-IT" sz="2000" b="1" i="1" dirty="0">
                <a:solidFill>
                  <a:schemeClr val="accent1">
                    <a:lumMod val="75000"/>
                  </a:schemeClr>
                </a:solidFill>
              </a:rPr>
              <a:t>Un insieme coerente di operazioni rispondenti a obiettivi e bisogni locali, che contribuisce alla realizzazione della strategia dell’Unione per una crescita intelligente, sostenibile e inclusiva e che è concepito ed eseguito da un gruppo di azione locale</a:t>
            </a:r>
            <a:r>
              <a:rPr lang="it-IT" sz="2000" dirty="0">
                <a:solidFill>
                  <a:schemeClr val="accent1">
                    <a:lumMod val="75000"/>
                  </a:schemeClr>
                </a:solidFill>
              </a:rPr>
              <a:t>».</a:t>
            </a:r>
          </a:p>
          <a:p>
            <a:pPr marL="0" indent="0">
              <a:buNone/>
            </a:pPr>
            <a:r>
              <a:rPr lang="it-IT" sz="2000" b="1" u="sng" dirty="0">
                <a:solidFill>
                  <a:schemeClr val="accent1">
                    <a:lumMod val="75000"/>
                  </a:schemeClr>
                </a:solidFill>
              </a:rPr>
              <a:t>LEADER</a:t>
            </a:r>
            <a:r>
              <a:rPr lang="it-IT" sz="2000" b="1" dirty="0">
                <a:solidFill>
                  <a:schemeClr val="accent1">
                    <a:lumMod val="75000"/>
                  </a:schemeClr>
                </a:solidFill>
              </a:rPr>
              <a:t> </a:t>
            </a:r>
            <a:r>
              <a:rPr lang="it-IT" sz="2000" dirty="0">
                <a:solidFill>
                  <a:schemeClr val="accent1">
                    <a:lumMod val="75000"/>
                  </a:schemeClr>
                </a:solidFill>
              </a:rPr>
              <a:t>è la denominazione attribuita allo sviluppo locale di tipo partecipativo sostenuto dal FEASR (Collegamento tra azioni volte allo sviluppo delle economie rurali).</a:t>
            </a:r>
          </a:p>
          <a:p>
            <a:pPr marL="0" indent="0">
              <a:buNone/>
            </a:pPr>
            <a:r>
              <a:rPr lang="it-IT" sz="2000" b="1" dirty="0">
                <a:solidFill>
                  <a:schemeClr val="accent1">
                    <a:lumMod val="75000"/>
                  </a:schemeClr>
                </a:solidFill>
              </a:rPr>
              <a:t>L’approccio LEADER: impostazioni bottom-up e logiche di integrazione e di partecipazione che lo governano</a:t>
            </a:r>
            <a:r>
              <a:rPr lang="it-IT" sz="2000" b="1" dirty="0"/>
              <a:t>.</a:t>
            </a:r>
          </a:p>
        </p:txBody>
      </p:sp>
      <p:sp>
        <p:nvSpPr>
          <p:cNvPr id="4" name="Segnaposto numero diapositiva 3"/>
          <p:cNvSpPr>
            <a:spLocks noGrp="1"/>
          </p:cNvSpPr>
          <p:nvPr>
            <p:ph type="sldNum" sz="quarter" idx="12"/>
          </p:nvPr>
        </p:nvSpPr>
        <p:spPr/>
        <p:txBody>
          <a:bodyPr/>
          <a:lstStyle/>
          <a:p>
            <a:fld id="{D987A34D-D315-4E0D-9BB8-99FB77A016A6}" type="slidenum">
              <a:rPr lang="it-IT" smtClean="0"/>
              <a:pPr/>
              <a:t>9</a:t>
            </a:fld>
            <a:endParaRPr lang="it-IT"/>
          </a:p>
        </p:txBody>
      </p:sp>
      <p:pic>
        <p:nvPicPr>
          <p:cNvPr id="8" name="Immagine 7"/>
          <p:cNvPicPr>
            <a:picLocks noChangeAspect="1"/>
          </p:cNvPicPr>
          <p:nvPr/>
        </p:nvPicPr>
        <p:blipFill>
          <a:blip r:embed="rId2"/>
          <a:stretch>
            <a:fillRect/>
          </a:stretch>
        </p:blipFill>
        <p:spPr>
          <a:xfrm>
            <a:off x="280537" y="162283"/>
            <a:ext cx="8823096" cy="1610533"/>
          </a:xfrm>
          <a:prstGeom prst="rect">
            <a:avLst/>
          </a:prstGeom>
        </p:spPr>
      </p:pic>
    </p:spTree>
    <p:extLst>
      <p:ext uri="{BB962C8B-B14F-4D97-AF65-F5344CB8AC3E}">
        <p14:creationId xmlns:p14="http://schemas.microsoft.com/office/powerpoint/2010/main" val="13265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ircle(in)">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circle(in)">
                                      <p:cBhvr>
                                        <p:cTn id="12" dur="2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circle(in)">
                                      <p:cBhvr>
                                        <p:cTn id="17" dur="20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circle(in)">
                                      <p:cBhvr>
                                        <p:cTn id="22" dur="20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circle(in)">
                                      <p:cBhvr>
                                        <p:cTn id="27" dur="2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heme/theme1.xml><?xml version="1.0" encoding="utf-8"?>
<a:theme xmlns:a="http://schemas.openxmlformats.org/drawingml/2006/main" name="Filo">
  <a:themeElements>
    <a:clrScheme name="Filo">
      <a:dk1>
        <a:sysClr val="windowText" lastClr="000000"/>
      </a:dk1>
      <a:lt1>
        <a:sysClr val="window" lastClr="FFFFFF"/>
      </a:lt1>
      <a:dk2>
        <a:srgbClr val="2E5369"/>
      </a:dk2>
      <a:lt2>
        <a:srgbClr val="CFE2E7"/>
      </a:lt2>
      <a:accent1>
        <a:srgbClr val="353535"/>
      </a:accent1>
      <a:accent2>
        <a:srgbClr val="1CACE3"/>
      </a:accent2>
      <a:accent3>
        <a:srgbClr val="265991"/>
      </a:accent3>
      <a:accent4>
        <a:srgbClr val="7E40CC"/>
      </a:accent4>
      <a:accent5>
        <a:srgbClr val="B927E9"/>
      </a:accent5>
      <a:accent6>
        <a:srgbClr val="E833BF"/>
      </a:accent6>
      <a:hlink>
        <a:srgbClr val="2DA0F1"/>
      </a:hlink>
      <a:folHlink>
        <a:srgbClr val="7ED1E6"/>
      </a:folHlink>
    </a:clrScheme>
    <a:fontScheme name="Filo">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Filo">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4F34B87B-9C7A-41AE-A6CB-48536223DFFD}"/>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Integral</Template>
  <TotalTime>13251</TotalTime>
  <Words>3318</Words>
  <Application>Microsoft Macintosh PowerPoint</Application>
  <PresentationFormat>Presentazione su schermo (4:3)</PresentationFormat>
  <Paragraphs>342</Paragraphs>
  <Slides>52</Slides>
  <Notes>5</Notes>
  <HiddenSlides>0</HiddenSlides>
  <MMClips>0</MMClips>
  <ScaleCrop>false</ScaleCrop>
  <HeadingPairs>
    <vt:vector size="6" baseType="variant">
      <vt:variant>
        <vt:lpstr>Caratteri utilizzati</vt:lpstr>
      </vt:variant>
      <vt:variant>
        <vt:i4>7</vt:i4>
      </vt:variant>
      <vt:variant>
        <vt:lpstr>Tema</vt:lpstr>
      </vt:variant>
      <vt:variant>
        <vt:i4>1</vt:i4>
      </vt:variant>
      <vt:variant>
        <vt:lpstr>Titoli diapositive</vt:lpstr>
      </vt:variant>
      <vt:variant>
        <vt:i4>52</vt:i4>
      </vt:variant>
    </vt:vector>
  </HeadingPairs>
  <TitlesOfParts>
    <vt:vector size="60" baseType="lpstr">
      <vt:lpstr>Arial</vt:lpstr>
      <vt:lpstr>Calibri</vt:lpstr>
      <vt:lpstr>Century Gothic</vt:lpstr>
      <vt:lpstr>Franklin Gothic Demi</vt:lpstr>
      <vt:lpstr>Times New Roman</vt:lpstr>
      <vt:lpstr>Wingdings</vt:lpstr>
      <vt:lpstr>Wingdings 3</vt:lpstr>
      <vt:lpstr>Filo</vt:lpstr>
      <vt:lpstr>Presentazione standard di PowerPoint</vt:lpstr>
      <vt:lpstr>IL PAL Piano di Azione Locale</vt:lpstr>
      <vt:lpstr>Presentazione standard di PowerPoint</vt:lpstr>
      <vt:lpstr>LA NUOVA PROGRAMMAZIONE REGIONALE PER LO SVILUPPO RURALE PRIORITA’ E FOCUS AREA</vt:lpstr>
      <vt:lpstr>LA NUOVA PROGRAMMAZIONE REGIONALE PER LO SVILUPPO RURALE</vt:lpstr>
      <vt:lpstr>Presentazione standard di PowerPoint</vt:lpstr>
      <vt:lpstr>LA SESTA PRIORITA’ e  FOCUS AREA DELLA MISURA 19</vt:lpstr>
      <vt:lpstr>Presentazione standard di PowerPoint</vt:lpstr>
      <vt:lpstr>Presentazione standard di PowerPoint</vt:lpstr>
      <vt:lpstr>MISURA 19 - Sostegno allo sviluppo locale LEADER</vt:lpstr>
      <vt:lpstr>MISURA 19 - Sostegno allo sviluppo locale LEADER - (SLTP - sviluppo locale di tipo partecipativo)</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IL TERRITORIO DEL GAL</vt:lpstr>
      <vt:lpstr>Presentazione standard di PowerPoint</vt:lpstr>
      <vt:lpstr>Presentazione standard di PowerPoint</vt:lpstr>
      <vt:lpstr>La regione geografica</vt:lpstr>
      <vt:lpstr>ELEMENTI TIPICI IDENTITARI</vt:lpstr>
      <vt:lpstr>Etno antropologici</vt:lpstr>
      <vt:lpstr>ELEMENTI TICIPI IDENTITARI</vt:lpstr>
      <vt:lpstr>Elementi tipici identitari</vt:lpstr>
      <vt:lpstr>Il Cervino di Sicilia</vt:lpstr>
      <vt:lpstr>Elementi identitari</vt:lpstr>
      <vt:lpstr>Presentazione standard di PowerPoint</vt:lpstr>
      <vt:lpstr>Elementi identitari</vt:lpstr>
      <vt:lpstr>Elementi identitari</vt:lpstr>
      <vt:lpstr>La Necropoli di Tripi</vt:lpstr>
      <vt:lpstr>Elementi identitari</vt:lpstr>
      <vt:lpstr>Elementi identitari</vt:lpstr>
      <vt:lpstr>Palazzo dei Cavalieri di Malta</vt:lpstr>
      <vt:lpstr>Villa Romana di Terme Vigliatore</vt:lpstr>
      <vt:lpstr>Elementi identitari</vt:lpstr>
      <vt:lpstr>Elementi identitari</vt:lpstr>
      <vt:lpstr>Elementi identitari</vt:lpstr>
      <vt:lpstr>Elementi identitari</vt:lpstr>
      <vt:lpstr>Elementi identitari</vt:lpstr>
      <vt:lpstr>Elementi identitari</vt:lpstr>
      <vt:lpstr>Elementi identitari</vt:lpstr>
      <vt:lpstr>Elementi identitari</vt:lpstr>
      <vt:lpstr> Elementi identitari</vt:lpstr>
      <vt:lpstr>Elementi identitari</vt:lpstr>
      <vt:lpstr>Elementi identitari</vt:lpstr>
      <vt:lpstr>GLI AMBITI TEMATICI DEL PAL</vt:lpstr>
      <vt:lpstr>Presentazione standard di PowerPoint</vt:lpstr>
      <vt:lpstr>Turismo sostenibile</vt:lpstr>
      <vt:lpstr>Quali Azioni FEASR E FESR?</vt:lpstr>
      <vt:lpstr>Presentazione standard di PowerPoint</vt:lpstr>
      <vt:lpstr>FINE PRIMA PARTE</vt:lpstr>
    </vt:vector>
  </TitlesOfParts>
  <Company>HP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PROGRAMMA DI SVILUPPO RURALE SICILIA 2014\2020  Dipartimento Regionale per l'Agricoltura</dc:title>
  <dc:creator>Triolo Paola</dc:creator>
  <cp:lastModifiedBy>Roberto Sauerborn</cp:lastModifiedBy>
  <cp:revision>720</cp:revision>
  <cp:lastPrinted>2020-05-12T09:01:01Z</cp:lastPrinted>
  <dcterms:created xsi:type="dcterms:W3CDTF">2014-06-17T09:59:52Z</dcterms:created>
  <dcterms:modified xsi:type="dcterms:W3CDTF">2020-05-12T09:02:00Z</dcterms:modified>
</cp:coreProperties>
</file>